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560" r:id="rId2"/>
    <p:sldId id="698" r:id="rId3"/>
    <p:sldId id="699" r:id="rId4"/>
    <p:sldId id="700" r:id="rId5"/>
    <p:sldId id="701" r:id="rId6"/>
    <p:sldId id="702" r:id="rId7"/>
    <p:sldId id="703" r:id="rId8"/>
    <p:sldId id="704" r:id="rId9"/>
    <p:sldId id="705" r:id="rId10"/>
    <p:sldId id="706" r:id="rId11"/>
    <p:sldId id="707" r:id="rId12"/>
    <p:sldId id="708" r:id="rId13"/>
    <p:sldId id="709" r:id="rId14"/>
    <p:sldId id="710" r:id="rId15"/>
    <p:sldId id="711" r:id="rId16"/>
    <p:sldId id="712" r:id="rId17"/>
    <p:sldId id="713" r:id="rId18"/>
    <p:sldId id="714" r:id="rId19"/>
    <p:sldId id="715" r:id="rId20"/>
    <p:sldId id="716" r:id="rId21"/>
    <p:sldId id="718" r:id="rId22"/>
    <p:sldId id="719" r:id="rId23"/>
    <p:sldId id="723" r:id="rId24"/>
    <p:sldId id="724" r:id="rId25"/>
    <p:sldId id="717" r:id="rId26"/>
    <p:sldId id="655" r:id="rId27"/>
    <p:sldId id="656" r:id="rId28"/>
    <p:sldId id="653" r:id="rId29"/>
    <p:sldId id="654" r:id="rId30"/>
    <p:sldId id="657" r:id="rId31"/>
    <p:sldId id="722" r:id="rId32"/>
    <p:sldId id="727" r:id="rId33"/>
    <p:sldId id="661" r:id="rId34"/>
    <p:sldId id="662"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8" r:id="rId50"/>
    <p:sldId id="726" r:id="rId51"/>
    <p:sldId id="697" r:id="rId52"/>
  </p:sldIdLst>
  <p:sldSz cx="9906000" cy="6858000" type="A4"/>
  <p:notesSz cx="6811963" cy="9942513"/>
  <p:defaultTextStyle>
    <a:defPPr>
      <a:defRPr lang="tr-TR"/>
    </a:defPPr>
    <a:lvl1pPr algn="l" rtl="0" fontAlgn="base">
      <a:spcBef>
        <a:spcPct val="0"/>
      </a:spcBef>
      <a:spcAft>
        <a:spcPct val="0"/>
      </a:spcAft>
      <a:defRPr sz="1200" kern="1200">
        <a:solidFill>
          <a:schemeClr val="tx1"/>
        </a:solidFill>
        <a:latin typeface="Arial" charset="0"/>
        <a:ea typeface="+mn-ea"/>
        <a:cs typeface="Arial" charset="0"/>
      </a:defRPr>
    </a:lvl1pPr>
    <a:lvl2pPr marL="455613" indent="1588" algn="l" rtl="0" fontAlgn="base">
      <a:spcBef>
        <a:spcPct val="0"/>
      </a:spcBef>
      <a:spcAft>
        <a:spcPct val="0"/>
      </a:spcAft>
      <a:defRPr sz="1200" kern="1200">
        <a:solidFill>
          <a:schemeClr val="tx1"/>
        </a:solidFill>
        <a:latin typeface="Arial" charset="0"/>
        <a:ea typeface="+mn-ea"/>
        <a:cs typeface="Arial" charset="0"/>
      </a:defRPr>
    </a:lvl2pPr>
    <a:lvl3pPr marL="912813" indent="1588" algn="l" rtl="0" fontAlgn="base">
      <a:spcBef>
        <a:spcPct val="0"/>
      </a:spcBef>
      <a:spcAft>
        <a:spcPct val="0"/>
      </a:spcAft>
      <a:defRPr sz="1200" kern="1200">
        <a:solidFill>
          <a:schemeClr val="tx1"/>
        </a:solidFill>
        <a:latin typeface="Arial" charset="0"/>
        <a:ea typeface="+mn-ea"/>
        <a:cs typeface="Arial" charset="0"/>
      </a:defRPr>
    </a:lvl3pPr>
    <a:lvl4pPr marL="1370013" indent="1588" algn="l" rtl="0" fontAlgn="base">
      <a:spcBef>
        <a:spcPct val="0"/>
      </a:spcBef>
      <a:spcAft>
        <a:spcPct val="0"/>
      </a:spcAft>
      <a:defRPr sz="1200" kern="1200">
        <a:solidFill>
          <a:schemeClr val="tx1"/>
        </a:solidFill>
        <a:latin typeface="Arial" charset="0"/>
        <a:ea typeface="+mn-ea"/>
        <a:cs typeface="Arial" charset="0"/>
      </a:defRPr>
    </a:lvl4pPr>
    <a:lvl5pPr marL="1827213" indent="1588"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00CC"/>
    <a:srgbClr val="3333FF"/>
    <a:srgbClr val="008000"/>
    <a:srgbClr val="0000FF"/>
    <a:srgbClr val="660033"/>
    <a:srgbClr val="800000"/>
    <a:srgbClr val="0066FF"/>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1" autoAdjust="0"/>
    <p:restoredTop sz="94366" autoAdjust="0"/>
  </p:normalViewPr>
  <p:slideViewPr>
    <p:cSldViewPr snapToObjects="1">
      <p:cViewPr>
        <p:scale>
          <a:sx n="70" d="100"/>
          <a:sy n="70" d="100"/>
        </p:scale>
        <p:origin x="-1614" y="-24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2750" cy="496888"/>
          </a:xfrm>
          <a:prstGeom prst="rect">
            <a:avLst/>
          </a:prstGeom>
        </p:spPr>
        <p:txBody>
          <a:bodyPr vert="horz" lIns="91595" tIns="45798" rIns="91595" bIns="45798"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57625" y="0"/>
            <a:ext cx="2952750" cy="496888"/>
          </a:xfrm>
          <a:prstGeom prst="rect">
            <a:avLst/>
          </a:prstGeom>
        </p:spPr>
        <p:txBody>
          <a:bodyPr vert="horz" lIns="91595" tIns="45798" rIns="91595" bIns="45798" rtlCol="0"/>
          <a:lstStyle>
            <a:lvl1pPr algn="r">
              <a:defRPr sz="1200">
                <a:latin typeface="Arial" charset="0"/>
                <a:cs typeface="Arial" charset="0"/>
              </a:defRPr>
            </a:lvl1pPr>
          </a:lstStyle>
          <a:p>
            <a:pPr>
              <a:defRPr/>
            </a:pPr>
            <a:fld id="{1C0BB239-C2F4-4A13-AD0F-600915C3777A}" type="datetimeFigureOut">
              <a:rPr lang="tr-TR"/>
              <a:pPr>
                <a:defRPr/>
              </a:pPr>
              <a:t>17.12.2013</a:t>
            </a:fld>
            <a:endParaRPr lang="tr-TR"/>
          </a:p>
        </p:txBody>
      </p:sp>
      <p:sp>
        <p:nvSpPr>
          <p:cNvPr id="4" name="3 Altbilgi Yer Tutucusu"/>
          <p:cNvSpPr>
            <a:spLocks noGrp="1"/>
          </p:cNvSpPr>
          <p:nvPr>
            <p:ph type="ftr" sz="quarter" idx="2"/>
          </p:nvPr>
        </p:nvSpPr>
        <p:spPr>
          <a:xfrm>
            <a:off x="0" y="9444038"/>
            <a:ext cx="2952750" cy="496887"/>
          </a:xfrm>
          <a:prstGeom prst="rect">
            <a:avLst/>
          </a:prstGeom>
        </p:spPr>
        <p:txBody>
          <a:bodyPr vert="horz" lIns="91595" tIns="45798" rIns="91595" bIns="45798"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57625" y="9444038"/>
            <a:ext cx="2952750" cy="496887"/>
          </a:xfrm>
          <a:prstGeom prst="rect">
            <a:avLst/>
          </a:prstGeom>
        </p:spPr>
        <p:txBody>
          <a:bodyPr vert="horz" lIns="91595" tIns="45798" rIns="91595" bIns="45798" rtlCol="0" anchor="b"/>
          <a:lstStyle>
            <a:lvl1pPr algn="r">
              <a:defRPr sz="1200">
                <a:latin typeface="Arial" charset="0"/>
                <a:cs typeface="Arial" charset="0"/>
              </a:defRPr>
            </a:lvl1pPr>
          </a:lstStyle>
          <a:p>
            <a:pPr>
              <a:defRPr/>
            </a:pPr>
            <a:fld id="{115CEFC0-6299-4601-8AAA-261CB6174985}"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1163" cy="496888"/>
          </a:xfrm>
          <a:prstGeom prst="rect">
            <a:avLst/>
          </a:prstGeom>
        </p:spPr>
        <p:txBody>
          <a:bodyPr vert="horz" lIns="91595" tIns="45798" rIns="91595" bIns="45798"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59213" y="0"/>
            <a:ext cx="2951162" cy="496888"/>
          </a:xfrm>
          <a:prstGeom prst="rect">
            <a:avLst/>
          </a:prstGeom>
        </p:spPr>
        <p:txBody>
          <a:bodyPr vert="horz" lIns="91595" tIns="45798" rIns="91595" bIns="45798" rtlCol="0"/>
          <a:lstStyle>
            <a:lvl1pPr algn="r" fontAlgn="auto">
              <a:spcBef>
                <a:spcPts val="0"/>
              </a:spcBef>
              <a:spcAft>
                <a:spcPts val="0"/>
              </a:spcAft>
              <a:defRPr sz="1200">
                <a:latin typeface="+mn-lt"/>
                <a:cs typeface="+mn-cs"/>
              </a:defRPr>
            </a:lvl1pPr>
          </a:lstStyle>
          <a:p>
            <a:pPr>
              <a:defRPr/>
            </a:pPr>
            <a:fld id="{4126519E-B79C-48FD-820B-09A3D1510E6B}" type="datetimeFigureOut">
              <a:rPr lang="tr-TR"/>
              <a:pPr>
                <a:defRPr/>
              </a:pPr>
              <a:t>17.12.2013</a:t>
            </a:fld>
            <a:endParaRPr lang="tr-TR"/>
          </a:p>
        </p:txBody>
      </p:sp>
      <p:sp>
        <p:nvSpPr>
          <p:cNvPr id="4" name="3 Slayt Görüntüsü Yer Tutucusu"/>
          <p:cNvSpPr>
            <a:spLocks noGrp="1" noRot="1" noChangeAspect="1"/>
          </p:cNvSpPr>
          <p:nvPr>
            <p:ph type="sldImg" idx="2"/>
          </p:nvPr>
        </p:nvSpPr>
        <p:spPr>
          <a:xfrm>
            <a:off x="714375" y="746125"/>
            <a:ext cx="5383213" cy="3727450"/>
          </a:xfrm>
          <a:prstGeom prst="rect">
            <a:avLst/>
          </a:prstGeom>
          <a:noFill/>
          <a:ln w="12700">
            <a:solidFill>
              <a:prstClr val="black"/>
            </a:solidFill>
          </a:ln>
        </p:spPr>
        <p:txBody>
          <a:bodyPr vert="horz" lIns="91595" tIns="45798" rIns="91595" bIns="45798" rtlCol="0" anchor="ctr"/>
          <a:lstStyle/>
          <a:p>
            <a:pPr lvl="0"/>
            <a:endParaRPr lang="tr-TR" noProof="0"/>
          </a:p>
        </p:txBody>
      </p:sp>
      <p:sp>
        <p:nvSpPr>
          <p:cNvPr id="5" name="4 Not Yer Tutucusu"/>
          <p:cNvSpPr>
            <a:spLocks noGrp="1"/>
          </p:cNvSpPr>
          <p:nvPr>
            <p:ph type="body" sz="quarter" idx="3"/>
          </p:nvPr>
        </p:nvSpPr>
        <p:spPr>
          <a:xfrm>
            <a:off x="681038" y="4722813"/>
            <a:ext cx="5449887" cy="4473575"/>
          </a:xfrm>
          <a:prstGeom prst="rect">
            <a:avLst/>
          </a:prstGeom>
        </p:spPr>
        <p:txBody>
          <a:bodyPr vert="horz" lIns="91595" tIns="45798" rIns="91595" bIns="45798"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4038"/>
            <a:ext cx="2951163" cy="496887"/>
          </a:xfrm>
          <a:prstGeom prst="rect">
            <a:avLst/>
          </a:prstGeom>
        </p:spPr>
        <p:txBody>
          <a:bodyPr vert="horz" lIns="91595" tIns="45798" rIns="91595" bIns="45798"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59213" y="9444038"/>
            <a:ext cx="2951162" cy="496887"/>
          </a:xfrm>
          <a:prstGeom prst="rect">
            <a:avLst/>
          </a:prstGeom>
        </p:spPr>
        <p:txBody>
          <a:bodyPr vert="horz" lIns="91595" tIns="45798" rIns="91595" bIns="45798" rtlCol="0" anchor="b"/>
          <a:lstStyle>
            <a:lvl1pPr algn="r" fontAlgn="auto">
              <a:spcBef>
                <a:spcPts val="0"/>
              </a:spcBef>
              <a:spcAft>
                <a:spcPts val="0"/>
              </a:spcAft>
              <a:defRPr sz="1200">
                <a:latin typeface="+mn-lt"/>
                <a:cs typeface="+mn-cs"/>
              </a:defRPr>
            </a:lvl1pPr>
          </a:lstStyle>
          <a:p>
            <a:pPr>
              <a:defRPr/>
            </a:pPr>
            <a:fld id="{ED812698-83A0-44AB-8FB9-2B638FB0505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828" algn="l" defTabSz="914331" rtl="0" eaLnBrk="1" latinLnBrk="0" hangingPunct="1">
      <a:defRPr sz="1200" kern="1200">
        <a:solidFill>
          <a:schemeClr val="tx1"/>
        </a:solidFill>
        <a:latin typeface="+mn-lt"/>
        <a:ea typeface="+mn-ea"/>
        <a:cs typeface="+mn-cs"/>
      </a:defRPr>
    </a:lvl6pPr>
    <a:lvl7pPr marL="2742994" algn="l" defTabSz="914331" rtl="0" eaLnBrk="1" latinLnBrk="0" hangingPunct="1">
      <a:defRPr sz="1200" kern="1200">
        <a:solidFill>
          <a:schemeClr val="tx1"/>
        </a:solidFill>
        <a:latin typeface="+mn-lt"/>
        <a:ea typeface="+mn-ea"/>
        <a:cs typeface="+mn-cs"/>
      </a:defRPr>
    </a:lvl7pPr>
    <a:lvl8pPr marL="3200159" algn="l" defTabSz="914331" rtl="0" eaLnBrk="1" latinLnBrk="0" hangingPunct="1">
      <a:defRPr sz="1200" kern="1200">
        <a:solidFill>
          <a:schemeClr val="tx1"/>
        </a:solidFill>
        <a:latin typeface="+mn-lt"/>
        <a:ea typeface="+mn-ea"/>
        <a:cs typeface="+mn-cs"/>
      </a:defRPr>
    </a:lvl8pPr>
    <a:lvl9pPr marL="3657325" algn="l" defTabSz="91433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lIns="91433" tIns="45716" rIns="91433" bIns="45716">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lIns="91433" tIns="45716" rIns="91433" bIns="45716">
            <a:normAutofit/>
          </a:bodyPr>
          <a:lstStyle>
            <a:lvl1pPr marL="0" indent="0" algn="ctr">
              <a:buNone/>
              <a:defRPr sz="2400" b="1">
                <a:solidFill>
                  <a:srgbClr val="0000FF"/>
                </a:solidFill>
                <a:latin typeface="Arial" pitchFamily="34" charset="0"/>
                <a:cs typeface="Arial" pitchFamily="34" charset="0"/>
              </a:defRPr>
            </a:lvl1pPr>
            <a:lvl2pPr marL="457165" indent="0" algn="ctr">
              <a:buNone/>
              <a:defRPr>
                <a:solidFill>
                  <a:schemeClr val="tx1">
                    <a:tint val="75000"/>
                  </a:schemeClr>
                </a:solidFill>
              </a:defRPr>
            </a:lvl2pPr>
            <a:lvl3pPr marL="914331" indent="0" algn="ctr">
              <a:buNone/>
              <a:defRPr>
                <a:solidFill>
                  <a:schemeClr val="tx1">
                    <a:tint val="75000"/>
                  </a:schemeClr>
                </a:solidFill>
              </a:defRPr>
            </a:lvl3pPr>
            <a:lvl4pPr marL="1371497" indent="0" algn="ctr">
              <a:buNone/>
              <a:defRPr>
                <a:solidFill>
                  <a:schemeClr val="tx1">
                    <a:tint val="75000"/>
                  </a:schemeClr>
                </a:solidFill>
              </a:defRPr>
            </a:lvl4pPr>
            <a:lvl5pPr marL="1828663" indent="0" algn="ctr">
              <a:buNone/>
              <a:defRPr>
                <a:solidFill>
                  <a:schemeClr val="tx1">
                    <a:tint val="75000"/>
                  </a:schemeClr>
                </a:solidFill>
              </a:defRPr>
            </a:lvl5pPr>
            <a:lvl6pPr marL="2285828" indent="0" algn="ctr">
              <a:buNone/>
              <a:defRPr>
                <a:solidFill>
                  <a:schemeClr val="tx1">
                    <a:tint val="75000"/>
                  </a:schemeClr>
                </a:solidFill>
              </a:defRPr>
            </a:lvl6pPr>
            <a:lvl7pPr marL="2742994" indent="0" algn="ctr">
              <a:buNone/>
              <a:defRPr>
                <a:solidFill>
                  <a:schemeClr val="tx1">
                    <a:tint val="75000"/>
                  </a:schemeClr>
                </a:solidFill>
              </a:defRPr>
            </a:lvl7pPr>
            <a:lvl8pPr marL="3200159" indent="0" algn="ctr">
              <a:buNone/>
              <a:defRPr>
                <a:solidFill>
                  <a:schemeClr val="tx1">
                    <a:tint val="75000"/>
                  </a:schemeClr>
                </a:solidFill>
              </a:defRPr>
            </a:lvl8pPr>
            <a:lvl9pPr marL="3657325" indent="0" algn="ctr">
              <a:buNone/>
              <a:defRPr>
                <a:solidFill>
                  <a:schemeClr val="tx1">
                    <a:tint val="75000"/>
                  </a:schemeClr>
                </a:solidFill>
              </a:defRPr>
            </a:lvl9pPr>
          </a:lstStyle>
          <a:p>
            <a:r>
              <a:rPr lang="tr-TR" dirty="0" smtClean="0"/>
              <a:t>Asıl alt başlık stilini düzenlemek için tıklatın</a:t>
            </a:r>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95300" y="277813"/>
            <a:ext cx="8915400" cy="5853112"/>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95300" y="6243638"/>
            <a:ext cx="2311400" cy="457200"/>
          </a:xfrm>
          <a:prstGeom prst="rect">
            <a:avLst/>
          </a:prstGeom>
        </p:spPr>
        <p:txBody>
          <a:bodyPr/>
          <a:lstStyle>
            <a:lvl1pPr>
              <a:defRPr>
                <a:latin typeface="Arial" pitchFamily="34" charset="0"/>
                <a:cs typeface="Arial" pitchFamily="34" charset="0"/>
              </a:defRPr>
            </a:lvl1pPr>
          </a:lstStyle>
          <a:p>
            <a:pPr>
              <a:defRPr/>
            </a:pPr>
            <a:endParaRPr lang="tr-TR"/>
          </a:p>
        </p:txBody>
      </p:sp>
      <p:sp>
        <p:nvSpPr>
          <p:cNvPr id="4" name="3 Altbilgi Yer Tutucusu"/>
          <p:cNvSpPr>
            <a:spLocks noGrp="1"/>
          </p:cNvSpPr>
          <p:nvPr>
            <p:ph type="ftr" sz="quarter" idx="11"/>
          </p:nvPr>
        </p:nvSpPr>
        <p:spPr>
          <a:xfrm>
            <a:off x="3384550" y="6248400"/>
            <a:ext cx="3136900" cy="457200"/>
          </a:xfrm>
          <a:prstGeom prst="rect">
            <a:avLst/>
          </a:prstGeom>
        </p:spPr>
        <p:txBody>
          <a:bodyPr/>
          <a:lstStyle>
            <a:lvl1pPr>
              <a:defRPr>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12"/>
          </p:nvPr>
        </p:nvSpPr>
        <p:spPr>
          <a:xfrm>
            <a:off x="7099300" y="6243638"/>
            <a:ext cx="2311400" cy="457200"/>
          </a:xfrm>
          <a:prstGeom prst="rect">
            <a:avLst/>
          </a:prstGeom>
        </p:spPr>
        <p:txBody>
          <a:bodyPr/>
          <a:lstStyle>
            <a:lvl1pPr>
              <a:defRPr>
                <a:latin typeface="Arial" pitchFamily="34" charset="0"/>
                <a:cs typeface="Arial" pitchFamily="34" charset="0"/>
              </a:defRPr>
            </a:lvl1pPr>
          </a:lstStyle>
          <a:p>
            <a:pPr>
              <a:defRPr/>
            </a:pPr>
            <a:fld id="{74093F48-ACC4-4F77-AB8F-B54D96B392B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277814"/>
            <a:ext cx="8915400" cy="1139825"/>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95300" y="1600201"/>
            <a:ext cx="8915400" cy="45307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95300" y="6243638"/>
            <a:ext cx="2311400" cy="457200"/>
          </a:xfrm>
          <a:prstGeom prst="rect">
            <a:avLst/>
          </a:prstGeom>
        </p:spPr>
        <p:txBody>
          <a:bodyPr/>
          <a:lstStyle>
            <a:lvl1pPr>
              <a:defRPr>
                <a:latin typeface="Arial" pitchFamily="34" charset="0"/>
                <a:cs typeface="Arial" pitchFamily="34" charset="0"/>
              </a:defRPr>
            </a:lvl1pPr>
          </a:lstStyle>
          <a:p>
            <a:pPr>
              <a:defRPr/>
            </a:pPr>
            <a:endParaRPr lang="tr-TR"/>
          </a:p>
        </p:txBody>
      </p:sp>
      <p:sp>
        <p:nvSpPr>
          <p:cNvPr id="5" name="4 Altbilgi Yer Tutucusu"/>
          <p:cNvSpPr>
            <a:spLocks noGrp="1"/>
          </p:cNvSpPr>
          <p:nvPr>
            <p:ph type="ftr" sz="quarter" idx="11"/>
          </p:nvPr>
        </p:nvSpPr>
        <p:spPr>
          <a:xfrm>
            <a:off x="3384550" y="6248400"/>
            <a:ext cx="3136900" cy="457200"/>
          </a:xfrm>
          <a:prstGeom prst="rect">
            <a:avLst/>
          </a:prstGeom>
        </p:spPr>
        <p:txBody>
          <a:bodyPr/>
          <a:lstStyle>
            <a:lvl1pPr>
              <a:defRPr>
                <a:latin typeface="Arial" pitchFamily="34" charset="0"/>
                <a:cs typeface="Arial" pitchFamily="34" charset="0"/>
              </a:defRPr>
            </a:lvl1pPr>
          </a:lstStyle>
          <a:p>
            <a:pPr>
              <a:defRPr/>
            </a:pPr>
            <a:endParaRPr lang="tr-TR"/>
          </a:p>
        </p:txBody>
      </p:sp>
      <p:sp>
        <p:nvSpPr>
          <p:cNvPr id="6" name="5 Slayt Numarası Yer Tutucusu"/>
          <p:cNvSpPr>
            <a:spLocks noGrp="1"/>
          </p:cNvSpPr>
          <p:nvPr>
            <p:ph type="sldNum" sz="quarter" idx="12"/>
          </p:nvPr>
        </p:nvSpPr>
        <p:spPr>
          <a:xfrm>
            <a:off x="7099300" y="6243638"/>
            <a:ext cx="2311400" cy="457200"/>
          </a:xfrm>
          <a:prstGeom prst="rect">
            <a:avLst/>
          </a:prstGeom>
        </p:spPr>
        <p:txBody>
          <a:bodyPr/>
          <a:lstStyle>
            <a:lvl1pPr>
              <a:defRPr>
                <a:latin typeface="Arial" pitchFamily="34" charset="0"/>
                <a:cs typeface="Arial" pitchFamily="34" charset="0"/>
              </a:defRPr>
            </a:lvl1pPr>
          </a:lstStyle>
          <a:p>
            <a:pPr>
              <a:defRPr/>
            </a:pPr>
            <a:fld id="{EE4F066E-3B10-4D3E-A358-C2B23FC492A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Picture 7" descr="MET LOGO alattin"/>
          <p:cNvPicPr>
            <a:picLocks noChangeAspect="1" noChangeArrowheads="1"/>
          </p:cNvPicPr>
          <p:nvPr/>
        </p:nvPicPr>
        <p:blipFill>
          <a:blip r:embed="rId7"/>
          <a:srcRect/>
          <a:stretch>
            <a:fillRect/>
          </a:stretch>
        </p:blipFill>
        <p:spPr bwMode="auto">
          <a:xfrm>
            <a:off x="9028113" y="323850"/>
            <a:ext cx="604837" cy="728663"/>
          </a:xfrm>
          <a:prstGeom prst="rect">
            <a:avLst/>
          </a:prstGeom>
          <a:noFill/>
          <a:ln w="9525">
            <a:noFill/>
            <a:miter lim="800000"/>
            <a:headEnd/>
            <a:tailEnd/>
          </a:ln>
        </p:spPr>
      </p:pic>
      <p:pic>
        <p:nvPicPr>
          <p:cNvPr id="1027" name="Picture 8" descr="yeni logo bakanlık"/>
          <p:cNvPicPr>
            <a:picLocks noChangeAspect="1" noChangeArrowheads="1"/>
          </p:cNvPicPr>
          <p:nvPr/>
        </p:nvPicPr>
        <p:blipFill>
          <a:blip r:embed="rId8"/>
          <a:srcRect/>
          <a:stretch>
            <a:fillRect/>
          </a:stretch>
        </p:blipFill>
        <p:spPr bwMode="auto">
          <a:xfrm>
            <a:off x="298450" y="303213"/>
            <a:ext cx="1054100" cy="749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54"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5" algn="ctr" rtl="0" fontAlgn="base">
        <a:spcBef>
          <a:spcPct val="0"/>
        </a:spcBef>
        <a:spcAft>
          <a:spcPct val="0"/>
        </a:spcAft>
        <a:defRPr sz="4400">
          <a:solidFill>
            <a:schemeClr val="tx1"/>
          </a:solidFill>
          <a:latin typeface="Calibri" pitchFamily="34" charset="0"/>
        </a:defRPr>
      </a:lvl6pPr>
      <a:lvl7pPr marL="914331" algn="ctr" rtl="0" fontAlgn="base">
        <a:spcBef>
          <a:spcPct val="0"/>
        </a:spcBef>
        <a:spcAft>
          <a:spcPct val="0"/>
        </a:spcAft>
        <a:defRPr sz="4400">
          <a:solidFill>
            <a:schemeClr val="tx1"/>
          </a:solidFill>
          <a:latin typeface="Calibri" pitchFamily="34" charset="0"/>
        </a:defRPr>
      </a:lvl7pPr>
      <a:lvl8pPr marL="1371497" algn="ctr" rtl="0" fontAlgn="base">
        <a:spcBef>
          <a:spcPct val="0"/>
        </a:spcBef>
        <a:spcAft>
          <a:spcPct val="0"/>
        </a:spcAft>
        <a:defRPr sz="4400">
          <a:solidFill>
            <a:schemeClr val="tx1"/>
          </a:solidFill>
          <a:latin typeface="Calibri" pitchFamily="34" charset="0"/>
        </a:defRPr>
      </a:lvl8pPr>
      <a:lvl9pPr marL="1828663"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11" indent="-228583" algn="l" defTabSz="914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7" indent="-228583" algn="l" defTabSz="914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2" indent="-228583" algn="l" defTabSz="914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8" indent="-228583" algn="l" defTabSz="914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7" algn="l" defTabSz="914331" rtl="0" eaLnBrk="1" latinLnBrk="0" hangingPunct="1">
        <a:defRPr sz="1800" kern="1200">
          <a:solidFill>
            <a:schemeClr val="tx1"/>
          </a:solidFill>
          <a:latin typeface="+mn-lt"/>
          <a:ea typeface="+mn-ea"/>
          <a:cs typeface="+mn-cs"/>
        </a:defRPr>
      </a:lvl4pPr>
      <a:lvl5pPr marL="1828663" algn="l" defTabSz="914331" rtl="0" eaLnBrk="1" latinLnBrk="0" hangingPunct="1">
        <a:defRPr sz="1800" kern="1200">
          <a:solidFill>
            <a:schemeClr val="tx1"/>
          </a:solidFill>
          <a:latin typeface="+mn-lt"/>
          <a:ea typeface="+mn-ea"/>
          <a:cs typeface="+mn-cs"/>
        </a:defRPr>
      </a:lvl5pPr>
      <a:lvl6pPr marL="2285828" algn="l" defTabSz="914331" rtl="0" eaLnBrk="1" latinLnBrk="0" hangingPunct="1">
        <a:defRPr sz="1800" kern="1200">
          <a:solidFill>
            <a:schemeClr val="tx1"/>
          </a:solidFill>
          <a:latin typeface="+mn-lt"/>
          <a:ea typeface="+mn-ea"/>
          <a:cs typeface="+mn-cs"/>
        </a:defRPr>
      </a:lvl6pPr>
      <a:lvl7pPr marL="2742994" algn="l" defTabSz="914331" rtl="0" eaLnBrk="1" latinLnBrk="0" hangingPunct="1">
        <a:defRPr sz="1800" kern="1200">
          <a:solidFill>
            <a:schemeClr val="tx1"/>
          </a:solidFill>
          <a:latin typeface="+mn-lt"/>
          <a:ea typeface="+mn-ea"/>
          <a:cs typeface="+mn-cs"/>
        </a:defRPr>
      </a:lvl7pPr>
      <a:lvl8pPr marL="3200159" algn="l" defTabSz="914331" rtl="0" eaLnBrk="1" latinLnBrk="0" hangingPunct="1">
        <a:defRPr sz="1800" kern="1200">
          <a:solidFill>
            <a:schemeClr val="tx1"/>
          </a:solidFill>
          <a:latin typeface="+mn-lt"/>
          <a:ea typeface="+mn-ea"/>
          <a:cs typeface="+mn-cs"/>
        </a:defRPr>
      </a:lvl8pPr>
      <a:lvl9pPr marL="3657325"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tr/url?sa=i&amp;rct=j&amp;q=vicdan&amp;source=images&amp;cd=&amp;cad=rja&amp;docid=3z7jdyr0GhENrM&amp;tbnid=i9hF5AjDeEe_uM:&amp;ved=0CAUQjRw&amp;url=http://www.inceespri.com/karikatur.asp?id=78&amp;karikatur=Vicdan%20Azab%FD&amp;ei=6FNlUaL4J8iRswbQ1YDYCQ&amp;psig=AFQjCNGBTZJYtdBTrpCS3fjr343tt_AwKg&amp;ust=1365679168088236"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google.com.tr/url?sa=i&amp;rct=j&amp;q=vicdan&amp;source=images&amp;cd=&amp;cad=rja&amp;docid=v77MvKgTOnPgYM&amp;tbnid=GOcx3ojYGfu5GM:&amp;ved=0CAUQjRw&amp;url=http://www.mailce.com/tek-kelime-ile-cok-sey-anlatan-guzel-sozler.html/vicdan&amp;ei=DFVlUfTwHsXsswbajIGoAw&amp;psig=AFQjCNGBTZJYtdBTrpCS3fjr343tt_AwKg&amp;ust=136567916808823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tr/url?sa=i&amp;rct=j&amp;q=vicdan&amp;source=images&amp;cd=&amp;docid=CH9xSGLDj4OVdM&amp;tbnid=sPtXMeYfs0yzmM:&amp;ved=0CAUQjRw&amp;url=http://my.opera.com/kalemmekteb/blog/2013/01/10/vicdan&amp;ei=m1VlUfaVC8vHswaNwYH4Cg&amp;psig=AFQjCNGBTZJYtdBTrpCS3fjr343tt_AwKg&amp;ust=136567916808823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tr/url?sa=i&amp;rct=j&amp;q=kurumsal+ileti%C5%9Fimin+amac%C4%B1&amp;source=images&amp;cd=&amp;cad=rja&amp;docid=IquVWO-9DT9UcM&amp;tbnid=v1Rnj9eMqnqkLM:&amp;ved=0CAUQjRw&amp;url=http://kursadtekoluk.wordpress.com/2011/06/22/kurumsal-iletisim/&amp;ei=5dxiUc7jKsnNsgattYDIAg&amp;psig=AFQjCNENHOb_3bl7fR_ua6tW3EBOsIYxZA&amp;ust=136551967502820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tr/url?sa=i&amp;rct=j&amp;q=%C4%B0LET%C4%B0%C5%9E%C4%B0M%C4%B0N+AMACI&amp;source=images&amp;cd=&amp;cad=rja&amp;docid=XyB287EhGqeDVM&amp;tbnid=ciIv6naSS49h1M:&amp;ved=0CAUQjRw&amp;url=http://goncaanadolulisesi.k12.tr/rehberlik/75-empati-letisim.html&amp;ei=DV9lUcihMMrLtQaX8IHIDg&amp;psig=AFQjCNEQOIvcbTIFQKsPdzX3PayVeRkb0g&amp;ust=1365684268307295"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google.com.tr/url?sa=i&amp;rct=j&amp;q=ileti%C5%9Fim+ilkeleri&amp;source=images&amp;cd=&amp;cad=rja&amp;docid=dIoNu_BJJkuuMM&amp;tbnid=6IFv4FwPJJL-_M:&amp;ved=0CAUQjRw&amp;url=http://izbirakin.blogspot.com/2012/05/iletisimde-50-altn-kural.html&amp;ei=cYMkUZiFC6qo0QWu7oCYDw&amp;bvm=bv.42661473,d.ZG4&amp;psig=AFQjCNGKmIhuP79ncZzeZGJs9lGZklADpg&amp;ust=136143379710861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tr/url?sa=i&amp;rct=j&amp;q=%C4%B0NSAN+SEVG%C4%B0S%C4%B0&amp;source=images&amp;cd=&amp;cad=rja&amp;docid=1hRszfBTjsLFSM&amp;tbnid=-6ey2lYaBcYboM:&amp;ved=0CAUQjRw&amp;url=http://kultursarayi.wordpress.com/2009/10/08/sevgi-can-verir/&amp;ei=TIskUfD5Buaw0AWchICYDw&amp;psig=AFQjCNGNX36ftVHhMDkrFmzdiSS0EBg8gA&amp;ust=1361435675823196" TargetMode="External"/><Relationship Id="rId2" Type="http://schemas.openxmlformats.org/officeDocument/2006/relationships/image" Target="../media/image58.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tr/url?sa=i&amp;rct=j&amp;q=care+abaut&amp;source=images&amp;cd=&amp;cad=rja&amp;docid=gkkfg9iup9rjvM&amp;tbnid=KSecnLtJ1sjZOM:&amp;ved=0CAUQjRw&amp;url=http://blog.straightnorth.com/words-for-nerds-frowzy/word-sell-care-about-imagejpg/&amp;ei=5DgmUcLgDMmKhQeY9oCgBQ&amp;bvm=bv.42661473,d.bGE&amp;psig=AFQjCNGY8D1hjw1Ln07x8DiF7q1ot1hnqA&amp;ust=1361545822720245" TargetMode="External"/><Relationship Id="rId2" Type="http://schemas.openxmlformats.org/officeDocument/2006/relationships/image" Target="../media/image62.jpeg"/><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4.jpeg"/><Relationship Id="rId7" Type="http://schemas.openxmlformats.org/officeDocument/2006/relationships/hyperlink" Target="http://www.google.com.tr/url?sa=i&amp;rct=j&amp;q=yetenek&amp;source=images&amp;cd=&amp;cad=rja&amp;docid=xJs_kZsj_QCcKM&amp;tbnid=8BuFvQ-y-7GApM:&amp;ved=0CAUQjRw&amp;url=http://www.sertgeliyorum.com/2009/11/bu-aralar-televizyon-izleme-merakm.html&amp;ei=cPMlUevaC-zZ0QWLyYGwDw&amp;psig=AFQjCNEcFmFm3r_FIWManH7YyXkK22bpYQ&amp;ust=1361526610227865" TargetMode="External"/><Relationship Id="rId2" Type="http://schemas.openxmlformats.org/officeDocument/2006/relationships/hyperlink" Target="http://www.google.com.tr/url?sa=i&amp;rct=j&amp;q=kabiliyet&amp;source=images&amp;cd=&amp;cad=rja&amp;docid=PohrKEOsj-qY5M&amp;tbnid=W3Xkv7MHUkxfgM:&amp;ved=0CAUQjRw&amp;url=http://www.beyaznokta.org.tr/oku.php?id=23&amp;ei=5OwlUZKcM4rCtAb8voHIDQ&amp;psig=AFQjCNHnIbD4NybxwVCvDzt3aHUv-9BXCw&amp;ust=1361526069157034" TargetMode="External"/><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www.google.com.tr/url?sa=i&amp;rct=j&amp;q=yeteneklerden+faydalanma&amp;source=images&amp;cd=&amp;cad=rja&amp;docid=4iMEniWCeyK5HM&amp;tbnid=ZIfQRBpEbqrBLM:&amp;ved=0CAUQjRw&amp;url=http://www.sehirfirsati.com/deals/ankara/remkod/1065220&amp;ei=he0lUeKLJ4fCtAaFoYHAAw&amp;psig=AFQjCNE97A51n45V5fvlQTYiy7kzWnzVdQ&amp;ust=136152650360010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tr/url?sa=i&amp;rct=j&amp;q=meteoroloji&amp;source=images&amp;cd=&amp;cad=rja&amp;docid=151SI3wPHZ_lLM&amp;tbnid=ozQlddBxbsE58M:&amp;ved=0CAUQjRw&amp;url=http://www.siverekgenclik.com/etiket/meteoroloji.html&amp;ei=qfQlUYSYE6-b1AXvxoCYAg&amp;psig=AFQjCNG92cSuG0ni2VLtJqJVAz86IElv3w&amp;ust=1361528359265624" TargetMode="External"/><Relationship Id="rId2" Type="http://schemas.openxmlformats.org/officeDocument/2006/relationships/image" Target="../media/image68.gif"/><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70.jpeg"/><Relationship Id="rId7" Type="http://schemas.openxmlformats.org/officeDocument/2006/relationships/hyperlink" Target="http://www.google.com.tr/url?sa=i&amp;rct=j&amp;q=A%C5%9EAMA&amp;source=images&amp;cd=&amp;cad=rja&amp;docid=PZ_K-O5h0KDIpM&amp;tbnid=UvDNS4wdvTGvlM:&amp;ved=0CAUQjRw&amp;url=http://www.uyap.gov.tr/tanitim/asamalar.html&amp;ei=av4lUdu2AYzasgbrlYHAAQ&amp;psig=AFQjCNEr6AhF0yTLpUKKQmPyugjoZCR_Gw&amp;ust=1361530853817051" TargetMode="External"/><Relationship Id="rId2" Type="http://schemas.openxmlformats.org/officeDocument/2006/relationships/hyperlink" Target="http://www.google.com.tr/url?sa=i&amp;rct=j&amp;q=A%C5%9EAMA&amp;source=images&amp;cd=&amp;cad=rja&amp;docid=WA0mdVZV_SLUDM&amp;tbnid=6-U6OMtnds9tdM:&amp;ved=0CAUQjRw&amp;url=http://www.evrimteorisi.info/gercekler/onemli-bir-asama-filizlenme&amp;ei=OfclUe3fKIbI0QXZpYC4Dg&amp;psig=AFQjCNFna2eX9KCz76S5kUaQ9RxdeHPFhQ&amp;ust=1361528993658033" TargetMode="External"/><Relationship Id="rId1" Type="http://schemas.openxmlformats.org/officeDocument/2006/relationships/slideLayout" Target="../slideLayouts/slideLayout4.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hyperlink" Target="http://www.google.com.tr/url?sa=i&amp;rct=j&amp;q=KOLAYLIK&amp;source=images&amp;cd=&amp;cad=rja&amp;docid=O82ie-tHyUW6tM&amp;tbnid=pSHDSHUXnQ2PcM:&amp;ved=0CAUQjRw&amp;url=http://my.opera.com/maide/blog/2012/07/30/guclukle-beraber-bir-kolayl-k&amp;ei=KvglUcnBDumo0QXgtIGoCA&amp;psig=AFQjCNEvq5EvfSHbgnx-yLrukrwLlxeMnA&amp;ust=1361529064433496"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google.com.tr/url?sa=i&amp;rct=j&amp;q=TOPLUMSAL+SORUMLULUK&amp;source=images&amp;cd=&amp;cad=rja&amp;docid=uFyeRLAInc0K3M&amp;tbnid=OaV0TLiISLi82M:&amp;ved=0CAUQjRw&amp;url=http://notoku.com/toplumsal-sorumluluk-duzeyleri/&amp;ei=SAEmUbCOOcXHswalhIHQCA&amp;psig=AFQjCNEsaZkzaglRMelED1Be-mG3HYCxEw&amp;ust=1361531309041321" TargetMode="External"/><Relationship Id="rId3" Type="http://schemas.openxmlformats.org/officeDocument/2006/relationships/image" Target="../media/image74.jpeg"/><Relationship Id="rId7" Type="http://schemas.openxmlformats.org/officeDocument/2006/relationships/image" Target="../media/image76.jpeg"/><Relationship Id="rId2" Type="http://schemas.openxmlformats.org/officeDocument/2006/relationships/hyperlink" Target="http://www.google.com.tr/url?sa=i&amp;rct=j&amp;q=SORUMLULUK,&amp;source=images&amp;cd=&amp;cad=rja&amp;docid=63yw9dD_wxpJbM&amp;tbnid=UP2l7MRu-2jLFM:&amp;ved=0CAUQjRw&amp;url=http://anaokulu.atilimkoleji.com/icerik.aspx?KatID=152&amp;ei=3v4lUbCyOc3FswaJ64HQBg&amp;psig=AFQjCNGawpYGLoR5rXMqmBhniJ3RIhT_9g&amp;ust=1361530949264469" TargetMode="External"/><Relationship Id="rId1" Type="http://schemas.openxmlformats.org/officeDocument/2006/relationships/slideLayout" Target="../slideLayouts/slideLayout4.xml"/><Relationship Id="rId6" Type="http://schemas.openxmlformats.org/officeDocument/2006/relationships/hyperlink" Target="http://www.google.com.tr/url?sa=i&amp;rct=j&amp;q=TOPLUMSAL+SORUMLULUK&amp;source=images&amp;cd=&amp;cad=rja&amp;docid=6g3YhOI1PM_tcM&amp;tbnid=RDlvdTqF1JfEXM:&amp;ved=0CAUQjRw&amp;url=http://www.forumgercek.com/showthread.php?t=56047&amp;ei=uwAmUci4OY7Esga0xoDIDg&amp;psig=AFQjCNEsaZkzaglRMelED1Be-mG3HYCxEw&amp;ust=1361531309041321" TargetMode="External"/><Relationship Id="rId5" Type="http://schemas.openxmlformats.org/officeDocument/2006/relationships/image" Target="../media/image75.jpeg"/><Relationship Id="rId4" Type="http://schemas.openxmlformats.org/officeDocument/2006/relationships/hyperlink" Target="http://www.google.com.tr/url?sa=i&amp;rct=j&amp;q=SORUMLULUK,&amp;source=images&amp;cd=&amp;cad=rja&amp;docid=JbxSx6evo4JyVM&amp;tbnid=x5RuUL5K35TJGM:&amp;ved=0CAUQjRw&amp;url=http://groups.yahoo.com/group/chelebi/message/44069&amp;ei=1f8lUenUOojEtQbXtIDoDA&amp;psig=AFQjCNGawpYGLoR5rXMqmBhniJ3RIhT_9g&amp;ust=1361530949264469" TargetMode="External"/><Relationship Id="rId9" Type="http://schemas.openxmlformats.org/officeDocument/2006/relationships/image" Target="../media/image77.gif"/></Relationships>
</file>

<file path=ppt/slides/_rels/slide4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hyperlink" Target="http://www.google.com.tr/url?sa=i&amp;rct=j&amp;q=SABIR+&amp;source=images&amp;cd=&amp;cad=rja&amp;docid=MsFbKnlq3VvM2M&amp;tbnid=fPinP-lWiY66HM:&amp;ved=0CAUQjRw&amp;url=http://berrayldz.blogspot.com/2011/04/ya-sabir.html&amp;ei=gQImUYe8E8mJtQaDy4CIBw&amp;psig=AFQjCNGnEJLoa85HWOq43bl-vlz7EWSCVw&amp;ust=1361531852719419" TargetMode="External"/><Relationship Id="rId7" Type="http://schemas.openxmlformats.org/officeDocument/2006/relationships/hyperlink" Target="http://www.google.com.tr/url?sa=i&amp;rct=j&amp;q=tahamm%C3%BCl+&amp;source=images&amp;cd=&amp;cad=rja&amp;docid=PwsyRb0flXgkKM&amp;tbnid=f8B32ROm7I_2MM:&amp;ved=0CAUQjRw&amp;url=http://nrlstyle.blogspot.com/2012/11/kucuk-prensten.html&amp;ei=TgQmUdq7N8LqswaxvoGYCQ&amp;psig=AFQjCNFBfM40c2yhU2KonLnxKbsXuNdB9g&amp;ust=1361532237326905" TargetMode="External"/><Relationship Id="rId2" Type="http://schemas.openxmlformats.org/officeDocument/2006/relationships/image" Target="../media/image78.jpeg"/><Relationship Id="rId1" Type="http://schemas.openxmlformats.org/officeDocument/2006/relationships/slideLayout" Target="../slideLayouts/slideLayout4.xml"/><Relationship Id="rId6" Type="http://schemas.openxmlformats.org/officeDocument/2006/relationships/image" Target="../media/image80.jpeg"/><Relationship Id="rId5" Type="http://schemas.openxmlformats.org/officeDocument/2006/relationships/hyperlink" Target="http://www.google.com.tr/url?sa=i&amp;rct=j&amp;q=TAHAMM%C3%9CL&amp;source=images&amp;cd=&amp;cad=rja&amp;docid=VusMg8rizN1dVM&amp;tbnid=-zhRPbGmDpwUPM:&amp;ved=0CAUQjRw&amp;url=http://www.sabah.com.tr/Pazar/Yazarlar/soydan/2011/04/17/bosanma-etigi&amp;ei=sAImUZnEJIXJswb17IGYBg&amp;psig=AFQjCNGKwkJo4FRAZ6NJCvgxXcIrfCPDig&amp;ust=1361531947213329" TargetMode="External"/><Relationship Id="rId4" Type="http://schemas.openxmlformats.org/officeDocument/2006/relationships/image" Target="../media/image79.jpeg"/></Relationships>
</file>

<file path=ppt/slides/_rels/slide47.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hyperlink" Target="http://www.google.com.tr/url?sa=i&amp;rct=j&amp;q=iyili%C4%9Fi+tercih+etme&amp;source=images&amp;cd=&amp;cad=rja&amp;docid=V23RwPpP5sSbJM&amp;tbnid=qOmt7idgK1MINM:&amp;ved=0CAUQjRw&amp;url=http://yukarikayalar.wordpress.com/2009/03/06/komsu-hukukuna-riayet-onlari-ziyaret-ve-iyilik/&amp;ei=yQcmUfjPB4fDtAa4tYGgDQ&amp;psig=AFQjCNEvwta1_XHOfWXhYgTUh0jNBWgQ5g&amp;ust=1361533115510895" TargetMode="External"/><Relationship Id="rId7" Type="http://schemas.openxmlformats.org/officeDocument/2006/relationships/hyperlink" Target="http://www.google.com.tr/url?sa=i&amp;rct=j&amp;q=susmak+en+g%C3%BCzel+cevap&amp;source=images&amp;cd=&amp;cad=rja&amp;docid=DUDKK0OTRK_BVM&amp;tbnid=Ni96MS1L_RadQM:&amp;ved=0CAUQjRw&amp;url=http://rted7wsea.blogspot.com/2012/11/edebim-el-vermez-edepsizlik-edene.html&amp;ei=rRYmUduCAcqxtAbKp4HwAQ&amp;bvm=bv.42661473,d.ZG4&amp;psig=AFQjCNH56JAnEkCnlMlLdfLGFPcF6sPRsA&amp;ust=1361537045570782" TargetMode="External"/><Relationship Id="rId2" Type="http://schemas.openxmlformats.org/officeDocument/2006/relationships/image" Target="../media/image82.jpeg"/><Relationship Id="rId1" Type="http://schemas.openxmlformats.org/officeDocument/2006/relationships/slideLayout" Target="../slideLayouts/slideLayout4.xml"/><Relationship Id="rId6" Type="http://schemas.openxmlformats.org/officeDocument/2006/relationships/image" Target="../media/image84.jpeg"/><Relationship Id="rId5" Type="http://schemas.openxmlformats.org/officeDocument/2006/relationships/hyperlink" Target="http://www.google.com.tr/url?sa=i&amp;rct=j&amp;q=intikam+s%C3%B6zleri&amp;source=images&amp;cd=&amp;cad=rja&amp;docid=tgS_xnORwee6tM&amp;tbnid=dwcT9G6hzALHUM:&amp;ved=0CAUQjRw&amp;url=http://www.kanald.com.tr/intikam/Foto-Galeri/Intikam-Sozleri/3578&amp;ei=0wgmUZTiDtDVsgbczYCoBw&amp;psig=AFQjCNErlqw9UTqIieQLtZVlcOO2Ch-WjA&amp;ust=1361533488561212" TargetMode="Externa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8" Type="http://schemas.openxmlformats.org/officeDocument/2006/relationships/hyperlink" Target="http://www.google.com.tr/url?sa=i&amp;rct=j&amp;q=psikolojik+bask%C4%B1&amp;source=images&amp;cd=&amp;cad=rja&amp;docid=ZllhZUdhe_86oM&amp;tbnid=nMBdGW5zAZevPM:&amp;ved=0CAUQjRw&amp;url=http://mizah.milliyet.com.tr/Komik-Foto-Resim-psikolojik-baski--yurdum-insani-Bak_FotoDetay_5161.htm&amp;ei=mQYmUYqQMYeHswax2oHYAw&amp;psig=AFQjCNFELpzEW2K5fe_w6GVfxi1MNIu_5A&amp;ust=1361532941870981" TargetMode="External"/><Relationship Id="rId3" Type="http://schemas.openxmlformats.org/officeDocument/2006/relationships/image" Target="../media/image86.png"/><Relationship Id="rId7" Type="http://schemas.openxmlformats.org/officeDocument/2006/relationships/image" Target="../media/image88.jpeg"/><Relationship Id="rId2" Type="http://schemas.openxmlformats.org/officeDocument/2006/relationships/hyperlink" Target="http://www.google.com.tr/url?sa=i&amp;rct=j&amp;q=yerinde+m%C3%BCdahale&amp;source=images&amp;cd=&amp;cad=rja&amp;docid=Q9D2rLCQ6jXu2M&amp;tbnid=c3U3jrP-tqhArM:&amp;ved=0CAUQjRw&amp;url=http://yerindemudahale.blogspot.com/&amp;ei=BwUmUfnSJcbAtQbT6oDgAg&amp;psig=AFQjCNHmoQXCRid2oCYucJXcQbVl23OOEA&amp;ust=1361532495271513" TargetMode="External"/><Relationship Id="rId1" Type="http://schemas.openxmlformats.org/officeDocument/2006/relationships/slideLayout" Target="../slideLayouts/slideLayout4.xml"/><Relationship Id="rId6" Type="http://schemas.openxmlformats.org/officeDocument/2006/relationships/hyperlink" Target="http://www.google.com.tr/url?sa=i&amp;rct=j&amp;q=trafik+polisi+ve+sarho%C5%9F&amp;source=images&amp;cd=&amp;cad=rja&amp;docid=3L34qzVyuR2peM&amp;tbnid=Y98LzRhZ_S-MZM:&amp;ved=0CAUQjRw&amp;url=http://www.internethaber.com/alkol-testi-surucu-alkollu-trafik-polisi--464213h.htm&amp;ei=IAYmUYKRMsnktQar3oHQAw&amp;psig=AFQjCNEIeiXuFlH__0xCBUuNxJ4nITdjLg&amp;ust=1361532798954105" TargetMode="External"/><Relationship Id="rId11" Type="http://schemas.openxmlformats.org/officeDocument/2006/relationships/image" Target="../media/image90.jpeg"/><Relationship Id="rId5" Type="http://schemas.openxmlformats.org/officeDocument/2006/relationships/image" Target="../media/image87.jpeg"/><Relationship Id="rId10" Type="http://schemas.openxmlformats.org/officeDocument/2006/relationships/hyperlink" Target="http://www.google.com.tr/url?sa=i&amp;rct=j&amp;q=meteoroloji&amp;source=images&amp;cd=&amp;cad=rja&amp;docid=151SI3wPHZ_lLM&amp;tbnid=ozQlddBxbsE58M:&amp;ved=0CAUQjRw&amp;url=http://www.siverekgenclik.com/etiket/meteoroloji.html&amp;ei=qfQlUYSYE6-b1AXvxoCYAg&amp;psig=AFQjCNG92cSuG0ni2VLtJqJVAz86IElv3w&amp;ust=1361528359265624" TargetMode="External"/><Relationship Id="rId4" Type="http://schemas.openxmlformats.org/officeDocument/2006/relationships/hyperlink" Target="http://www.google.com.tr/url?sa=i&amp;rct=j&amp;q=yerinde+m%C3%BCdahale&amp;source=images&amp;cd=&amp;cad=rja&amp;docid=1uKdhGbRGCM0lM&amp;tbnid=_guWEpsSKy7ZJM:&amp;ved=0CAUQjRw&amp;url=http://www.posta.com.tr/3Sayfa/HaberDetay/Mobilya-fabrikasinda-dehset-anlari.htm?ArticleID=124274%20%20%20%20%20%20%20%20%20%20&amp;Date=18.09.1999&amp;ei=oAUmUdiYIoaxtAawvIGYBQ&amp;psig=AFQjCNHmoQXCRid2oCYucJXcQbVl23OOEA&amp;ust=1361532495271513" TargetMode="External"/><Relationship Id="rId9" Type="http://schemas.openxmlformats.org/officeDocument/2006/relationships/image" Target="../media/image89.jpeg"/></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1 Dikdörtgen"/>
          <p:cNvSpPr>
            <a:spLocks noChangeArrowheads="1"/>
          </p:cNvSpPr>
          <p:nvPr/>
        </p:nvSpPr>
        <p:spPr bwMode="auto">
          <a:xfrm>
            <a:off x="1381125" y="428625"/>
            <a:ext cx="7643813" cy="830263"/>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
        <p:nvSpPr>
          <p:cNvPr id="4" name="3 Metin kutusu"/>
          <p:cNvSpPr txBox="1"/>
          <p:nvPr/>
        </p:nvSpPr>
        <p:spPr>
          <a:xfrm>
            <a:off x="0" y="2143126"/>
            <a:ext cx="9906000" cy="44165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3" tIns="45716" rIns="91433" bIns="45716">
            <a:spAutoFit/>
          </a:bodyPr>
          <a:lstStyle/>
          <a:p>
            <a:pPr algn="ctr">
              <a:defRPr/>
            </a:pPr>
            <a:endParaRPr lang="tr-TR" sz="2700" dirty="0">
              <a:latin typeface="Arial" pitchFamily="34" charset="0"/>
              <a:cs typeface="Arial" pitchFamily="34" charset="0"/>
            </a:endParaRPr>
          </a:p>
          <a:p>
            <a:pPr algn="ctr">
              <a:defRPr/>
            </a:pPr>
            <a:r>
              <a:rPr lang="tr-TR" sz="2800" dirty="0">
                <a:solidFill>
                  <a:srgbClr val="FF0000"/>
                </a:solidFill>
                <a:effectLst>
                  <a:outerShdw blurRad="38100" dist="38100" dir="2700000" algn="tl">
                    <a:srgbClr val="000000">
                      <a:alpha val="43137"/>
                    </a:srgbClr>
                  </a:outerShdw>
                </a:effectLst>
                <a:latin typeface="Arial" pitchFamily="34" charset="0"/>
                <a:cs typeface="Arial" pitchFamily="34" charset="0"/>
              </a:rPr>
              <a:t>İLETİŞİM VE ETİK DEĞERLER</a:t>
            </a:r>
          </a:p>
          <a:p>
            <a:pPr algn="ctr">
              <a:defRPr/>
            </a:pPr>
            <a:endPar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r>
              <a:rPr lang="tr-TR" sz="2700" dirty="0">
                <a:latin typeface="Arial" pitchFamily="34" charset="0"/>
                <a:cs typeface="Arial" pitchFamily="34" charset="0"/>
              </a:rPr>
              <a:t>Ayhan DEMİRYÜREK</a:t>
            </a:r>
          </a:p>
          <a:p>
            <a:pPr algn="ctr">
              <a:defRPr/>
            </a:pPr>
            <a:r>
              <a:rPr lang="tr-TR" sz="2700" dirty="0">
                <a:latin typeface="Arial" pitchFamily="34" charset="0"/>
                <a:cs typeface="Arial" pitchFamily="34" charset="0"/>
              </a:rPr>
              <a:t>Daire Başkanı</a:t>
            </a: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r>
              <a:rPr lang="tr-TR" sz="2000" dirty="0">
                <a:solidFill>
                  <a:srgbClr val="0000FF"/>
                </a:solidFill>
                <a:latin typeface="Arial" pitchFamily="34" charset="0"/>
                <a:cs typeface="Arial" pitchFamily="34" charset="0"/>
              </a:rPr>
              <a:t>15-19 NİSAN 2013</a:t>
            </a:r>
            <a:endParaRPr lang="tr-TR" sz="2000" dirty="0">
              <a:solidFill>
                <a:srgbClr val="0000FF"/>
              </a:solidFill>
              <a:latin typeface="Arial" pitchFamily="34" charset="0"/>
              <a:cs typeface="Arial" pitchFamily="34" charset="0"/>
            </a:endParaRPr>
          </a:p>
          <a:p>
            <a:pPr algn="ctr">
              <a:defRPr/>
            </a:pPr>
            <a:r>
              <a:rPr lang="tr-TR" sz="2000" dirty="0">
                <a:solidFill>
                  <a:srgbClr val="0000FF"/>
                </a:solidFill>
                <a:latin typeface="Arial" pitchFamily="34" charset="0"/>
                <a:cs typeface="Arial" pitchFamily="34" charset="0"/>
              </a:rPr>
              <a:t>ANTALYA</a:t>
            </a:r>
            <a:endParaRPr lang="tr-TR" sz="2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404813" y="1304925"/>
            <a:ext cx="4048125" cy="5124450"/>
          </a:xfrm>
          <a:prstGeom prst="rect">
            <a:avLst/>
          </a:prstGeom>
          <a:noFill/>
          <a:ln w="9525">
            <a:noFill/>
            <a:miter lim="800000"/>
            <a:headEnd/>
            <a:tailEnd/>
          </a:ln>
        </p:spPr>
      </p:pic>
      <p:pic>
        <p:nvPicPr>
          <p:cNvPr id="17410" name="Picture 3"/>
          <p:cNvPicPr>
            <a:picLocks noChangeAspect="1" noChangeArrowheads="1"/>
          </p:cNvPicPr>
          <p:nvPr/>
        </p:nvPicPr>
        <p:blipFill>
          <a:blip r:embed="rId3"/>
          <a:srcRect/>
          <a:stretch>
            <a:fillRect/>
          </a:stretch>
        </p:blipFill>
        <p:spPr bwMode="auto">
          <a:xfrm>
            <a:off x="4646613" y="1616075"/>
            <a:ext cx="4627562" cy="1741488"/>
          </a:xfrm>
          <a:prstGeom prst="rect">
            <a:avLst/>
          </a:prstGeom>
          <a:noFill/>
          <a:ln w="9525">
            <a:noFill/>
            <a:miter lim="800000"/>
            <a:headEnd/>
            <a:tailEnd/>
          </a:ln>
        </p:spPr>
      </p:pic>
      <p:pic>
        <p:nvPicPr>
          <p:cNvPr id="17411" name="Picture 4"/>
          <p:cNvPicPr>
            <a:picLocks noChangeAspect="1" noChangeArrowheads="1"/>
          </p:cNvPicPr>
          <p:nvPr/>
        </p:nvPicPr>
        <p:blipFill>
          <a:blip r:embed="rId4"/>
          <a:srcRect/>
          <a:stretch>
            <a:fillRect/>
          </a:stretch>
        </p:blipFill>
        <p:spPr bwMode="auto">
          <a:xfrm>
            <a:off x="4646613" y="3808413"/>
            <a:ext cx="4681537" cy="2127250"/>
          </a:xfrm>
          <a:prstGeom prst="rect">
            <a:avLst/>
          </a:prstGeom>
          <a:noFill/>
          <a:ln w="9525">
            <a:noFill/>
            <a:miter lim="800000"/>
            <a:headEnd/>
            <a:tailEnd/>
          </a:ln>
        </p:spPr>
      </p:pic>
      <p:sp>
        <p:nvSpPr>
          <p:cNvPr id="17412"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54013" y="1566863"/>
            <a:ext cx="4244975" cy="4454525"/>
          </a:xfrm>
          <a:prstGeom prst="rect">
            <a:avLst/>
          </a:prstGeom>
          <a:noFill/>
          <a:ln w="9525">
            <a:noFill/>
            <a:miter lim="800000"/>
            <a:headEnd/>
            <a:tailEnd/>
          </a:ln>
        </p:spPr>
      </p:pic>
      <p:pic>
        <p:nvPicPr>
          <p:cNvPr id="18434" name="Picture 3"/>
          <p:cNvPicPr>
            <a:picLocks noChangeAspect="1" noChangeArrowheads="1"/>
          </p:cNvPicPr>
          <p:nvPr/>
        </p:nvPicPr>
        <p:blipFill>
          <a:blip r:embed="rId3"/>
          <a:srcRect/>
          <a:stretch>
            <a:fillRect/>
          </a:stretch>
        </p:blipFill>
        <p:spPr bwMode="auto">
          <a:xfrm>
            <a:off x="4781550" y="1989138"/>
            <a:ext cx="4814888" cy="3527425"/>
          </a:xfrm>
          <a:prstGeom prst="rect">
            <a:avLst/>
          </a:prstGeom>
          <a:noFill/>
          <a:ln w="9525">
            <a:noFill/>
            <a:miter lim="800000"/>
            <a:headEnd/>
            <a:tailEnd/>
          </a:ln>
        </p:spPr>
      </p:pic>
      <p:sp>
        <p:nvSpPr>
          <p:cNvPr id="18435"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344488" y="1341438"/>
            <a:ext cx="4248150" cy="4714875"/>
          </a:xfrm>
          <a:prstGeom prst="rect">
            <a:avLst/>
          </a:prstGeom>
          <a:noFill/>
          <a:ln w="9525">
            <a:noFill/>
            <a:miter lim="800000"/>
            <a:headEnd/>
            <a:tailEnd/>
          </a:ln>
        </p:spPr>
      </p:pic>
      <p:pic>
        <p:nvPicPr>
          <p:cNvPr id="19458" name="Picture 3"/>
          <p:cNvPicPr>
            <a:picLocks noChangeAspect="1" noChangeArrowheads="1"/>
          </p:cNvPicPr>
          <p:nvPr/>
        </p:nvPicPr>
        <p:blipFill>
          <a:blip r:embed="rId3"/>
          <a:srcRect/>
          <a:stretch>
            <a:fillRect/>
          </a:stretch>
        </p:blipFill>
        <p:spPr bwMode="auto">
          <a:xfrm>
            <a:off x="4953000" y="1285875"/>
            <a:ext cx="4171950" cy="4716463"/>
          </a:xfrm>
          <a:prstGeom prst="rect">
            <a:avLst/>
          </a:prstGeom>
          <a:noFill/>
          <a:ln w="9525">
            <a:noFill/>
            <a:miter lim="800000"/>
            <a:headEnd/>
            <a:tailEnd/>
          </a:ln>
        </p:spPr>
      </p:pic>
      <p:sp>
        <p:nvSpPr>
          <p:cNvPr id="19459"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cxnSp>
        <p:nvCxnSpPr>
          <p:cNvPr id="6" name="5 Düz Bağlayıcı"/>
          <p:cNvCxnSpPr/>
          <p:nvPr/>
        </p:nvCxnSpPr>
        <p:spPr>
          <a:xfrm>
            <a:off x="4953000" y="5229225"/>
            <a:ext cx="4171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2649538" y="1285875"/>
            <a:ext cx="4303712" cy="5167313"/>
          </a:xfrm>
          <a:prstGeom prst="rect">
            <a:avLst/>
          </a:prstGeom>
          <a:noFill/>
          <a:ln w="9525">
            <a:noFill/>
            <a:miter lim="800000"/>
            <a:headEnd/>
            <a:tailEnd/>
          </a:ln>
        </p:spPr>
      </p:pic>
      <p:sp>
        <p:nvSpPr>
          <p:cNvPr id="20482"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952750" y="1328738"/>
            <a:ext cx="4000500" cy="5029200"/>
          </a:xfrm>
          <a:prstGeom prst="rect">
            <a:avLst/>
          </a:prstGeom>
          <a:noFill/>
          <a:ln w="9525">
            <a:noFill/>
            <a:miter lim="800000"/>
            <a:headEnd/>
            <a:tailEnd/>
          </a:ln>
        </p:spPr>
      </p:pic>
      <p:sp>
        <p:nvSpPr>
          <p:cNvPr id="21506"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2967038" y="1341438"/>
            <a:ext cx="3971925" cy="5295900"/>
          </a:xfrm>
          <a:prstGeom prst="rect">
            <a:avLst/>
          </a:prstGeom>
          <a:noFill/>
          <a:ln w="9525">
            <a:noFill/>
            <a:miter lim="800000"/>
            <a:headEnd/>
            <a:tailEnd/>
          </a:ln>
        </p:spPr>
      </p:pic>
      <p:sp>
        <p:nvSpPr>
          <p:cNvPr id="22530"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990600" y="1341438"/>
            <a:ext cx="3962400" cy="4953000"/>
          </a:xfrm>
          <a:prstGeom prst="rect">
            <a:avLst/>
          </a:prstGeom>
          <a:noFill/>
          <a:ln w="9525">
            <a:noFill/>
            <a:miter lim="800000"/>
            <a:headEnd/>
            <a:tailEnd/>
          </a:ln>
        </p:spPr>
      </p:pic>
      <p:pic>
        <p:nvPicPr>
          <p:cNvPr id="23554" name="Picture 3"/>
          <p:cNvPicPr>
            <a:picLocks noChangeAspect="1" noChangeArrowheads="1"/>
          </p:cNvPicPr>
          <p:nvPr/>
        </p:nvPicPr>
        <p:blipFill>
          <a:blip r:embed="rId3"/>
          <a:srcRect/>
          <a:stretch>
            <a:fillRect/>
          </a:stretch>
        </p:blipFill>
        <p:spPr bwMode="auto">
          <a:xfrm>
            <a:off x="5122863" y="2276475"/>
            <a:ext cx="4510087" cy="1852613"/>
          </a:xfrm>
          <a:prstGeom prst="rect">
            <a:avLst/>
          </a:prstGeom>
          <a:noFill/>
          <a:ln w="9525">
            <a:noFill/>
            <a:miter lim="800000"/>
            <a:headEnd/>
            <a:tailEnd/>
          </a:ln>
        </p:spPr>
      </p:pic>
      <p:sp>
        <p:nvSpPr>
          <p:cNvPr id="23555"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3005138" y="1276350"/>
            <a:ext cx="3895725" cy="5153025"/>
          </a:xfrm>
          <a:prstGeom prst="rect">
            <a:avLst/>
          </a:prstGeom>
          <a:noFill/>
          <a:ln w="9525">
            <a:noFill/>
            <a:miter lim="800000"/>
            <a:headEnd/>
            <a:tailEnd/>
          </a:ln>
        </p:spPr>
      </p:pic>
      <p:sp>
        <p:nvSpPr>
          <p:cNvPr id="24578"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2914650" y="1328738"/>
            <a:ext cx="4076700" cy="5172075"/>
          </a:xfrm>
          <a:prstGeom prst="rect">
            <a:avLst/>
          </a:prstGeom>
          <a:noFill/>
          <a:ln w="9525">
            <a:noFill/>
            <a:miter lim="800000"/>
            <a:headEnd/>
            <a:tailEnd/>
          </a:ln>
        </p:spPr>
      </p:pic>
      <p:sp>
        <p:nvSpPr>
          <p:cNvPr id="25602"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273050" y="1135063"/>
            <a:ext cx="2519363" cy="5462587"/>
          </a:xfrm>
          <a:prstGeom prst="rect">
            <a:avLst/>
          </a:prstGeom>
          <a:noFill/>
          <a:ln w="9525">
            <a:noFill/>
            <a:miter lim="800000"/>
            <a:headEnd/>
            <a:tailEnd/>
          </a:ln>
        </p:spPr>
      </p:pic>
      <p:pic>
        <p:nvPicPr>
          <p:cNvPr id="26626" name="Picture 3"/>
          <p:cNvPicPr>
            <a:picLocks noChangeAspect="1" noChangeArrowheads="1"/>
          </p:cNvPicPr>
          <p:nvPr/>
        </p:nvPicPr>
        <p:blipFill>
          <a:blip r:embed="rId3"/>
          <a:srcRect/>
          <a:stretch>
            <a:fillRect/>
          </a:stretch>
        </p:blipFill>
        <p:spPr bwMode="auto">
          <a:xfrm>
            <a:off x="2873375" y="1135063"/>
            <a:ext cx="3244850" cy="5462587"/>
          </a:xfrm>
          <a:prstGeom prst="rect">
            <a:avLst/>
          </a:prstGeom>
          <a:noFill/>
          <a:ln w="9525">
            <a:noFill/>
            <a:miter lim="800000"/>
            <a:headEnd/>
            <a:tailEnd/>
          </a:ln>
        </p:spPr>
      </p:pic>
      <p:pic>
        <p:nvPicPr>
          <p:cNvPr id="26627" name="Picture 4"/>
          <p:cNvPicPr>
            <a:picLocks noChangeAspect="1" noChangeArrowheads="1"/>
          </p:cNvPicPr>
          <p:nvPr/>
        </p:nvPicPr>
        <p:blipFill>
          <a:blip r:embed="rId4"/>
          <a:srcRect/>
          <a:stretch>
            <a:fillRect/>
          </a:stretch>
        </p:blipFill>
        <p:spPr bwMode="auto">
          <a:xfrm>
            <a:off x="6311900" y="1135063"/>
            <a:ext cx="3409950" cy="5462587"/>
          </a:xfrm>
          <a:prstGeom prst="rect">
            <a:avLst/>
          </a:prstGeom>
          <a:noFill/>
          <a:ln w="9525">
            <a:noFill/>
            <a:miter lim="800000"/>
            <a:headEnd/>
            <a:tailEnd/>
          </a:ln>
        </p:spPr>
      </p:pic>
      <p:sp>
        <p:nvSpPr>
          <p:cNvPr id="26628" name="1 Dikdörtgen"/>
          <p:cNvSpPr>
            <a:spLocks noChangeArrowheads="1"/>
          </p:cNvSpPr>
          <p:nvPr/>
        </p:nvSpPr>
        <p:spPr bwMode="auto">
          <a:xfrm>
            <a:off x="1058863" y="142875"/>
            <a:ext cx="7645400" cy="830263"/>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1 Dikdörtgen"/>
          <p:cNvSpPr>
            <a:spLocks noChangeArrowheads="1"/>
          </p:cNvSpPr>
          <p:nvPr/>
        </p:nvSpPr>
        <p:spPr bwMode="auto">
          <a:xfrm>
            <a:off x="1381125" y="428625"/>
            <a:ext cx="7643813" cy="830263"/>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
        <p:nvSpPr>
          <p:cNvPr id="4" name="3 Metin kutusu"/>
          <p:cNvSpPr txBox="1"/>
          <p:nvPr/>
        </p:nvSpPr>
        <p:spPr>
          <a:xfrm>
            <a:off x="0" y="2143126"/>
            <a:ext cx="9906000" cy="44165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3" tIns="45716" rIns="91433" bIns="45716">
            <a:spAutoFit/>
          </a:bodyPr>
          <a:lstStyle/>
          <a:p>
            <a:pPr algn="ctr">
              <a:defRPr/>
            </a:pPr>
            <a:endParaRPr lang="tr-TR" sz="2700" dirty="0">
              <a:latin typeface="Arial" pitchFamily="34" charset="0"/>
              <a:cs typeface="Arial" pitchFamily="34" charset="0"/>
            </a:endParaRPr>
          </a:p>
          <a:p>
            <a:pPr algn="ctr">
              <a:defRPr/>
            </a:pPr>
            <a:r>
              <a:rPr lang="tr-TR" sz="2800" dirty="0">
                <a:solidFill>
                  <a:srgbClr val="FF0000"/>
                </a:solidFill>
                <a:effectLst>
                  <a:outerShdw blurRad="38100" dist="38100" dir="2700000" algn="tl">
                    <a:srgbClr val="000000">
                      <a:alpha val="43137"/>
                    </a:srgbClr>
                  </a:outerShdw>
                </a:effectLst>
                <a:latin typeface="Arial" pitchFamily="34" charset="0"/>
                <a:cs typeface="Arial" pitchFamily="34" charset="0"/>
              </a:rPr>
              <a:t>ETİK DEĞERLER VE İLETİŞİM</a:t>
            </a:r>
          </a:p>
          <a:p>
            <a:pPr algn="ctr">
              <a:defRPr/>
            </a:pPr>
            <a:endPar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r>
              <a:rPr lang="tr-TR" sz="2700" dirty="0">
                <a:latin typeface="Arial" pitchFamily="34" charset="0"/>
                <a:cs typeface="Arial" pitchFamily="34" charset="0"/>
              </a:rPr>
              <a:t>Ayhan DEMİRYÜREK</a:t>
            </a:r>
          </a:p>
          <a:p>
            <a:pPr algn="ctr">
              <a:defRPr/>
            </a:pPr>
            <a:r>
              <a:rPr lang="tr-TR" sz="2700" dirty="0">
                <a:latin typeface="Arial" pitchFamily="34" charset="0"/>
                <a:cs typeface="Arial" pitchFamily="34" charset="0"/>
              </a:rPr>
              <a:t>İKE Daire Başkanı</a:t>
            </a: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r>
              <a:rPr lang="tr-TR" sz="2000" dirty="0">
                <a:solidFill>
                  <a:srgbClr val="0000FF"/>
                </a:solidFill>
                <a:latin typeface="Arial" pitchFamily="34" charset="0"/>
                <a:cs typeface="Arial" pitchFamily="34" charset="0"/>
              </a:rPr>
              <a:t>15-19 NİSAN 2013</a:t>
            </a:r>
            <a:endParaRPr lang="tr-TR" sz="2000" dirty="0">
              <a:solidFill>
                <a:srgbClr val="0000FF"/>
              </a:solidFill>
              <a:latin typeface="Arial" pitchFamily="34" charset="0"/>
              <a:cs typeface="Arial" pitchFamily="34" charset="0"/>
            </a:endParaRPr>
          </a:p>
          <a:p>
            <a:pPr algn="ctr">
              <a:defRPr/>
            </a:pPr>
            <a:r>
              <a:rPr lang="tr-TR" sz="2000" dirty="0">
                <a:solidFill>
                  <a:srgbClr val="0000FF"/>
                </a:solidFill>
                <a:latin typeface="Arial" pitchFamily="34" charset="0"/>
                <a:cs typeface="Arial" pitchFamily="34" charset="0"/>
              </a:rPr>
              <a:t>ANTALYA</a:t>
            </a:r>
            <a:endParaRPr lang="tr-TR" sz="2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t="2739"/>
          <a:stretch>
            <a:fillRect/>
          </a:stretch>
        </p:blipFill>
        <p:spPr bwMode="auto">
          <a:xfrm>
            <a:off x="2289175" y="908050"/>
            <a:ext cx="4895850" cy="5878513"/>
          </a:xfrm>
          <a:prstGeom prst="rect">
            <a:avLst/>
          </a:prstGeom>
          <a:noFill/>
          <a:ln w="9525">
            <a:noFill/>
            <a:miter lim="800000"/>
            <a:headEnd/>
            <a:tailEnd/>
          </a:ln>
        </p:spPr>
      </p:pic>
      <p:sp>
        <p:nvSpPr>
          <p:cNvPr id="27650" name="1 Dikdörtgen"/>
          <p:cNvSpPr>
            <a:spLocks noChangeArrowheads="1"/>
          </p:cNvSpPr>
          <p:nvPr/>
        </p:nvSpPr>
        <p:spPr bwMode="auto">
          <a:xfrm>
            <a:off x="1058863" y="142875"/>
            <a:ext cx="7645400" cy="830263"/>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User\Desktop\İKEDB EĞİTİM DOKÜMANLARI\image.php.jpg"/>
          <p:cNvPicPr>
            <a:picLocks noChangeAspect="1" noChangeArrowheads="1"/>
          </p:cNvPicPr>
          <p:nvPr/>
        </p:nvPicPr>
        <p:blipFill>
          <a:blip r:embed="rId2"/>
          <a:srcRect/>
          <a:stretch>
            <a:fillRect/>
          </a:stretch>
        </p:blipFill>
        <p:spPr bwMode="auto">
          <a:xfrm>
            <a:off x="1065213" y="1268413"/>
            <a:ext cx="7848600" cy="5232400"/>
          </a:xfrm>
          <a:prstGeom prst="rect">
            <a:avLst/>
          </a:prstGeom>
          <a:noFill/>
          <a:ln w="9525">
            <a:noFill/>
            <a:miter lim="800000"/>
            <a:headEnd/>
            <a:tailEnd/>
          </a:ln>
        </p:spPr>
      </p:pic>
      <p:sp>
        <p:nvSpPr>
          <p:cNvPr id="28674"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etik haftasi.jpg"/>
          <p:cNvPicPr>
            <a:picLocks noChangeAspect="1"/>
          </p:cNvPicPr>
          <p:nvPr/>
        </p:nvPicPr>
        <p:blipFill>
          <a:blip r:embed="rId2" cstate="print"/>
          <a:stretch>
            <a:fillRect/>
          </a:stretch>
        </p:blipFill>
        <p:spPr>
          <a:xfrm>
            <a:off x="809596" y="1142984"/>
            <a:ext cx="3907710" cy="5526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3 Resim" descr="etik -yasal ilişkisi.jpg"/>
          <p:cNvPicPr>
            <a:picLocks noChangeAspect="1"/>
          </p:cNvPicPr>
          <p:nvPr/>
        </p:nvPicPr>
        <p:blipFill>
          <a:blip r:embed="rId3" cstate="print"/>
          <a:stretch>
            <a:fillRect/>
          </a:stretch>
        </p:blipFill>
        <p:spPr>
          <a:xfrm>
            <a:off x="4911445" y="2285992"/>
            <a:ext cx="4553354" cy="3286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699" name="1 Dikdörtgen"/>
          <p:cNvSpPr>
            <a:spLocks noChangeArrowheads="1"/>
          </p:cNvSpPr>
          <p:nvPr/>
        </p:nvSpPr>
        <p:spPr bwMode="auto">
          <a:xfrm>
            <a:off x="1095375" y="71438"/>
            <a:ext cx="7643813"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inceespri.com/v1/resim/78.jpg">
            <a:hlinkClick r:id="rId2"/>
          </p:cNvPr>
          <p:cNvPicPr>
            <a:picLocks noChangeAspect="1" noChangeArrowheads="1"/>
          </p:cNvPicPr>
          <p:nvPr/>
        </p:nvPicPr>
        <p:blipFill>
          <a:blip r:embed="rId3"/>
          <a:srcRect/>
          <a:stretch>
            <a:fillRect/>
          </a:stretch>
        </p:blipFill>
        <p:spPr bwMode="auto">
          <a:xfrm>
            <a:off x="238125" y="1085850"/>
            <a:ext cx="4214813" cy="5349875"/>
          </a:xfrm>
          <a:prstGeom prst="rect">
            <a:avLst/>
          </a:prstGeom>
          <a:noFill/>
          <a:ln w="9525">
            <a:noFill/>
            <a:miter lim="800000"/>
            <a:headEnd/>
            <a:tailEnd/>
          </a:ln>
        </p:spPr>
      </p:pic>
      <p:sp>
        <p:nvSpPr>
          <p:cNvPr id="30722" name="1 Dikdörtgen"/>
          <p:cNvSpPr>
            <a:spLocks noChangeArrowheads="1"/>
          </p:cNvSpPr>
          <p:nvPr/>
        </p:nvSpPr>
        <p:spPr bwMode="auto">
          <a:xfrm>
            <a:off x="1095375" y="71438"/>
            <a:ext cx="7643813"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pic>
        <p:nvPicPr>
          <p:cNvPr id="30723" name="Picture 4" descr="http://www.mailce.com/wp-content/uploads/2012/11/vicdan.jpg">
            <a:hlinkClick r:id="rId4"/>
          </p:cNvPr>
          <p:cNvPicPr>
            <a:picLocks noChangeAspect="1" noChangeArrowheads="1"/>
          </p:cNvPicPr>
          <p:nvPr/>
        </p:nvPicPr>
        <p:blipFill>
          <a:blip r:embed="rId5"/>
          <a:srcRect/>
          <a:stretch>
            <a:fillRect/>
          </a:stretch>
        </p:blipFill>
        <p:spPr bwMode="auto">
          <a:xfrm>
            <a:off x="4881563" y="1150938"/>
            <a:ext cx="4838700" cy="528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881166" y="1071546"/>
            <a:ext cx="6096000" cy="3416320"/>
          </a:xfrm>
          <a:prstGeom prst="rect">
            <a:avLst/>
          </a:prstGeom>
        </p:spPr>
        <p:txBody>
          <a:bodyPr>
            <a:spAutoFit/>
            <a:scene3d>
              <a:camera prst="orthographicFront"/>
              <a:lightRig rig="sunset" dir="t"/>
            </a:scene3d>
            <a:sp3d prstMaterial="dkEdge"/>
          </a:bodyPr>
          <a:lstStyle/>
          <a:p>
            <a:pPr algn="ctr">
              <a:defRPr/>
            </a:pP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VİCDAN:</a:t>
            </a:r>
            <a:r>
              <a:rPr lang="tr-T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ALLAH'IN</a:t>
            </a:r>
            <a:r>
              <a:rPr lang="tr-T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HER İNSANA İLHAMI</a:t>
            </a:r>
          </a:p>
          <a:p>
            <a:pPr>
              <a:defRPr/>
            </a:pP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p>
          <a:p>
            <a:pPr algn="just">
              <a:defRPr/>
            </a:pPr>
            <a:r>
              <a:rPr lang="tr-TR" sz="1600" b="1" u="sng" dirty="0">
                <a:solidFill>
                  <a:srgbClr val="FF0000"/>
                </a:solidFill>
                <a:latin typeface="Arial" pitchFamily="34" charset="0"/>
                <a:cs typeface="Arial" pitchFamily="34" charset="0"/>
              </a:rPr>
              <a:t>Vicdan</a:t>
            </a:r>
            <a:r>
              <a:rPr lang="tr-TR" sz="1600" b="1" dirty="0">
                <a:solidFill>
                  <a:srgbClr val="FF0000"/>
                </a:solidFill>
                <a:latin typeface="Arial" pitchFamily="34" charset="0"/>
                <a:cs typeface="Arial" pitchFamily="34" charset="0"/>
              </a:rPr>
              <a:t>, her insanı güzel olan tavra ve düşünceye yönelten, insanın sağlıklı muhakemede bulunmasını, doğruyu ve yanlışı birbirinden ayırt edebilmesini sağlayan manevi bir özelliktir.</a:t>
            </a:r>
          </a:p>
          <a:p>
            <a:pPr algn="just">
              <a:defRPr/>
            </a:pPr>
            <a:endParaRPr lang="tr-TR" sz="1600" b="1" dirty="0">
              <a:solidFill>
                <a:srgbClr val="FF0000"/>
              </a:solidFill>
              <a:latin typeface="Arial" pitchFamily="34" charset="0"/>
              <a:cs typeface="Arial" pitchFamily="34" charset="0"/>
            </a:endParaRPr>
          </a:p>
          <a:p>
            <a:pPr algn="just">
              <a:defRPr/>
            </a:pPr>
            <a:r>
              <a:rPr lang="tr-TR" sz="1600" b="1" dirty="0">
                <a:solidFill>
                  <a:srgbClr val="0000CC"/>
                </a:solidFill>
                <a:latin typeface="Arial" pitchFamily="34" charset="0"/>
                <a:cs typeface="Arial" pitchFamily="34" charset="0"/>
              </a:rPr>
              <a:t>Bir insanın vicdanına göre doğru olan, aynı şartlar söz konusu olduğu sürece diğer insanların vicdanları için de doğrudur.</a:t>
            </a:r>
            <a:r>
              <a:rPr lang="tr-TR" sz="1600" dirty="0">
                <a:latin typeface="Arial" pitchFamily="34" charset="0"/>
                <a:cs typeface="Arial" pitchFamily="34" charset="0"/>
              </a:rPr>
              <a:t> </a:t>
            </a:r>
          </a:p>
          <a:p>
            <a:pPr algn="ctr">
              <a:defRPr/>
            </a:pPr>
            <a:endParaRPr lang="tr-T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algn="ctr">
              <a:defRPr/>
            </a:pPr>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VİCDANLAR HİÇBİR ZAMAN ÇATIŞMAZ.</a:t>
            </a:r>
            <a:r>
              <a:rPr lang="tr-T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endParaRPr lang="tr-TR" sz="2000" b="1" u="sng" dirty="0">
              <a:solidFill>
                <a:srgbClr val="3333FF"/>
              </a:solidFill>
              <a:latin typeface="Arial" pitchFamily="34" charset="0"/>
              <a:cs typeface="Arial" pitchFamily="34" charset="0"/>
            </a:endParaRPr>
          </a:p>
          <a:p>
            <a:pPr algn="just">
              <a:defRPr/>
            </a:pPr>
            <a:endParaRPr lang="tr-TR" sz="1600" b="1" dirty="0">
              <a:solidFill>
                <a:srgbClr val="FF0000"/>
              </a:solidFill>
              <a:latin typeface="Arial" pitchFamily="34" charset="0"/>
              <a:cs typeface="Arial" pitchFamily="34" charset="0"/>
            </a:endParaRPr>
          </a:p>
        </p:txBody>
      </p:sp>
      <p:pic>
        <p:nvPicPr>
          <p:cNvPr id="31746" name="Picture 6" descr="http://files.myopera.com/kalemmekteb/blog/0Vicdan-2.jpg">
            <a:hlinkClick r:id="rId2"/>
          </p:cNvPr>
          <p:cNvPicPr>
            <a:picLocks noChangeAspect="1" noChangeArrowheads="1"/>
          </p:cNvPicPr>
          <p:nvPr/>
        </p:nvPicPr>
        <p:blipFill>
          <a:blip r:embed="rId3"/>
          <a:srcRect b="10715"/>
          <a:stretch>
            <a:fillRect/>
          </a:stretch>
        </p:blipFill>
        <p:spPr bwMode="auto">
          <a:xfrm>
            <a:off x="1233488" y="4367213"/>
            <a:ext cx="7577137" cy="1776412"/>
          </a:xfrm>
          <a:prstGeom prst="rect">
            <a:avLst/>
          </a:prstGeom>
          <a:noFill/>
          <a:ln w="9525">
            <a:noFill/>
            <a:miter lim="800000"/>
            <a:headEnd/>
            <a:tailEnd/>
          </a:ln>
        </p:spPr>
      </p:pic>
      <p:sp>
        <p:nvSpPr>
          <p:cNvPr id="31747" name="1 Dikdörtgen"/>
          <p:cNvSpPr>
            <a:spLocks noChangeArrowheads="1"/>
          </p:cNvSpPr>
          <p:nvPr/>
        </p:nvSpPr>
        <p:spPr bwMode="auto">
          <a:xfrm>
            <a:off x="1095375" y="71438"/>
            <a:ext cx="7643813"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2 Resim" descr="mahatma gandi etiğe dair söz.jpg"/>
          <p:cNvPicPr>
            <a:picLocks noChangeAspect="1"/>
          </p:cNvPicPr>
          <p:nvPr/>
        </p:nvPicPr>
        <p:blipFill>
          <a:blip r:embed="rId2"/>
          <a:srcRect/>
          <a:stretch>
            <a:fillRect/>
          </a:stretch>
        </p:blipFill>
        <p:spPr bwMode="auto">
          <a:xfrm>
            <a:off x="1704975" y="901700"/>
            <a:ext cx="7535863" cy="3565525"/>
          </a:xfrm>
          <a:prstGeom prst="rect">
            <a:avLst/>
          </a:prstGeom>
          <a:noFill/>
          <a:ln w="9525">
            <a:noFill/>
            <a:miter lim="800000"/>
            <a:headEnd/>
            <a:tailEnd/>
          </a:ln>
        </p:spPr>
      </p:pic>
      <p:sp>
        <p:nvSpPr>
          <p:cNvPr id="32770" name="1 Dikdörtgen"/>
          <p:cNvSpPr>
            <a:spLocks noChangeArrowheads="1"/>
          </p:cNvSpPr>
          <p:nvPr/>
        </p:nvSpPr>
        <p:spPr bwMode="auto">
          <a:xfrm>
            <a:off x="1196975" y="71438"/>
            <a:ext cx="7643813"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pic>
        <p:nvPicPr>
          <p:cNvPr id="32771" name="Picture 2" descr="http://t2.gstatic.com/images?q=tbn:ANd9GcTszVfZcKU_ws35Jqn5PHqa76AQztM8-I8lHcDU7bvB2-bA90Wb"/>
          <p:cNvPicPr>
            <a:picLocks noChangeAspect="1" noChangeArrowheads="1"/>
          </p:cNvPicPr>
          <p:nvPr/>
        </p:nvPicPr>
        <p:blipFill>
          <a:blip r:embed="rId3"/>
          <a:srcRect/>
          <a:stretch>
            <a:fillRect/>
          </a:stretch>
        </p:blipFill>
        <p:spPr bwMode="auto">
          <a:xfrm>
            <a:off x="144463" y="4437063"/>
            <a:ext cx="4592637" cy="2390775"/>
          </a:xfrm>
          <a:prstGeom prst="rect">
            <a:avLst/>
          </a:prstGeom>
          <a:noFill/>
          <a:ln w="9525">
            <a:noFill/>
            <a:miter lim="800000"/>
            <a:headEnd/>
            <a:tailEnd/>
          </a:ln>
        </p:spPr>
      </p:pic>
      <p:sp>
        <p:nvSpPr>
          <p:cNvPr id="32772" name="4 Dikdörtgen"/>
          <p:cNvSpPr>
            <a:spLocks noChangeArrowheads="1"/>
          </p:cNvSpPr>
          <p:nvPr/>
        </p:nvSpPr>
        <p:spPr bwMode="auto">
          <a:xfrm>
            <a:off x="4964113" y="5445125"/>
            <a:ext cx="4538662" cy="338138"/>
          </a:xfrm>
          <a:prstGeom prst="rect">
            <a:avLst/>
          </a:prstGeom>
          <a:noFill/>
          <a:ln w="9525">
            <a:noFill/>
            <a:miter lim="800000"/>
            <a:headEnd/>
            <a:tailEnd/>
          </a:ln>
        </p:spPr>
        <p:txBody>
          <a:bodyPr wrap="none">
            <a:spAutoFit/>
          </a:bodyPr>
          <a:lstStyle/>
          <a:p>
            <a:r>
              <a:rPr lang="tr-TR" sz="1600">
                <a:solidFill>
                  <a:srgbClr val="FF0000"/>
                </a:solidFill>
              </a:rPr>
              <a:t>Dünyada görmek istediğin değişimin parçası ol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9625" y="1071563"/>
            <a:ext cx="8001000" cy="2462212"/>
          </a:xfrm>
          <a:prstGeom prst="rect">
            <a:avLst/>
          </a:prstGeom>
        </p:spPr>
        <p:txBody>
          <a:bodyPr>
            <a:spAutoFit/>
          </a:bodyPr>
          <a:lstStyle/>
          <a:p>
            <a:pPr algn="ctr">
              <a:defRPr/>
            </a:pPr>
            <a:r>
              <a:rPr lang="tr-TR"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KURUMSAL İLETİŞİM</a:t>
            </a:r>
          </a:p>
          <a:p>
            <a:pPr>
              <a:defRPr/>
            </a:pPr>
            <a:r>
              <a:rPr lang="tr-TR" b="1" dirty="0">
                <a:latin typeface="Arial" pitchFamily="34" charset="0"/>
                <a:cs typeface="Arial" pitchFamily="34" charset="0"/>
              </a:rPr>
              <a:t>	</a:t>
            </a:r>
          </a:p>
          <a:p>
            <a:pPr algn="just">
              <a:defRPr/>
            </a:pPr>
            <a:r>
              <a:rPr lang="tr-TR" b="1" dirty="0">
                <a:latin typeface="Arial" pitchFamily="34" charset="0"/>
                <a:cs typeface="Arial" pitchFamily="34" charset="0"/>
              </a:rPr>
              <a:t>	 </a:t>
            </a:r>
            <a:r>
              <a:rPr lang="tr-TR" sz="1800" b="1" dirty="0">
                <a:latin typeface="Arial" pitchFamily="34" charset="0"/>
                <a:cs typeface="Arial" pitchFamily="34" charset="0"/>
              </a:rPr>
              <a:t>Kurum içinde insan ilişkilerinin aracı iletişimdir. İletişim, kurum içindeki elemanın diğerine bilgi aktarması olayıdır. Aktarılan bilgi, kurumun işlemesi için diğer girdiler kadar önemli bir enerjidir. İletişim personelin etkileşimini sağlar. Etkileşim, örgütte gerekli görev ve davranışlarda personelin eğitimini ve benzer davranışların yaygınlaştırılmasının temel öğesidir. </a:t>
            </a:r>
          </a:p>
          <a:p>
            <a:pPr algn="just">
              <a:defRPr/>
            </a:pPr>
            <a:r>
              <a:rPr lang="tr-TR" sz="1800" b="1" dirty="0">
                <a:latin typeface="Arial" pitchFamily="34" charset="0"/>
                <a:cs typeface="Arial" pitchFamily="34" charset="0"/>
              </a:rPr>
              <a:t>	</a:t>
            </a:r>
            <a:endParaRPr lang="tr-TR" sz="1800" b="1" dirty="0">
              <a:latin typeface="Arial" pitchFamily="34" charset="0"/>
              <a:cs typeface="Arial" pitchFamily="34" charset="0"/>
            </a:endParaRPr>
          </a:p>
        </p:txBody>
      </p:sp>
      <p:sp>
        <p:nvSpPr>
          <p:cNvPr id="4" name="3 Dikdörtgen"/>
          <p:cNvSpPr/>
          <p:nvPr/>
        </p:nvSpPr>
        <p:spPr>
          <a:xfrm>
            <a:off x="809625" y="3422650"/>
            <a:ext cx="8001000" cy="3324225"/>
          </a:xfrm>
          <a:prstGeom prst="rect">
            <a:avLst/>
          </a:prstGeom>
        </p:spPr>
        <p:txBody>
          <a:bodyPr>
            <a:spAutoFit/>
          </a:bodyPr>
          <a:lstStyle/>
          <a:p>
            <a:pPr algn="ctr">
              <a:defRPr/>
            </a:pPr>
            <a:r>
              <a:rPr lang="tr-TR"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KURUMSAL YÖNETİŞİM</a:t>
            </a:r>
          </a:p>
          <a:p>
            <a:pPr algn="ctr">
              <a:defRPr/>
            </a:pPr>
            <a:endParaRPr lang="tr-TR" sz="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just">
              <a:defRPr/>
            </a:pPr>
            <a:r>
              <a:rPr lang="tr-TR" sz="1600" b="1" dirty="0">
                <a:latin typeface="Arial" pitchFamily="34" charset="0"/>
                <a:cs typeface="Arial" pitchFamily="34" charset="0"/>
              </a:rPr>
              <a:t>Birlikte yönetmek anlamına gelir ve içinde yönetimden farklı olarak etkileşim ve iletişim kavramlarını barındırır. Yönetişimde önemli olan şey işin karar alma kısmıdır. Kişiler karar almada belirleyicidir, yani katılım artmış, bilgiye ulaşma kolaylaşmıştır. Yönetici ise burada “koordine eden” konumundadır.</a:t>
            </a:r>
          </a:p>
          <a:p>
            <a:pPr algn="just">
              <a:defRPr/>
            </a:pPr>
            <a:r>
              <a:rPr lang="tr-TR" sz="1600" dirty="0">
                <a:latin typeface="Arial" pitchFamily="34" charset="0"/>
                <a:cs typeface="Arial" pitchFamily="34" charset="0"/>
              </a:rPr>
              <a:t> </a:t>
            </a:r>
          </a:p>
          <a:p>
            <a:pPr algn="just">
              <a:defRPr/>
            </a:pPr>
            <a:r>
              <a:rPr lang="tr-TR" sz="1600" dirty="0">
                <a:latin typeface="Arial" pitchFamily="34" charset="0"/>
                <a:cs typeface="Arial" pitchFamily="34" charset="0"/>
              </a:rPr>
              <a:t>İyi yönetişimin, katılımcılık, saydamlık, hesap verebilirlik, etkinlik, tutarlılık, adillik ve hukuka bağlılık olarak sıralanan ilkeleri bünyesinde barındırdığı ifade edilse de ön önemli ilkenin yönetilenlerin yönetime/yönetim kararlarına iştiraki şeklinde ortaya çıkan “katılımcılık” ilkesi üzerinde durulmaktadır.</a:t>
            </a:r>
          </a:p>
          <a:p>
            <a:pPr algn="just">
              <a:defRPr/>
            </a:pPr>
            <a:endParaRPr lang="tr-TR" sz="1600" dirty="0">
              <a:latin typeface="Arial" pitchFamily="34" charset="0"/>
              <a:cs typeface="Arial" pitchFamily="34" charset="0"/>
            </a:endParaRPr>
          </a:p>
          <a:p>
            <a:pPr algn="ctr">
              <a:defRPr/>
            </a:pPr>
            <a:r>
              <a:rPr lang="tr-TR" sz="1800" b="1" dirty="0">
                <a:solidFill>
                  <a:srgbClr val="FF0000"/>
                </a:solidFill>
                <a:latin typeface="Arial" pitchFamily="34" charset="0"/>
                <a:cs typeface="Arial" pitchFamily="34" charset="0"/>
              </a:rPr>
              <a:t>YÖNETİŞİM</a:t>
            </a:r>
            <a:r>
              <a:rPr lang="tr-TR" sz="1800" b="1" dirty="0">
                <a:solidFill>
                  <a:srgbClr val="0000FF"/>
                </a:solidFill>
                <a:latin typeface="Arial" pitchFamily="34" charset="0"/>
                <a:cs typeface="Arial" pitchFamily="34" charset="0"/>
              </a:rPr>
              <a:t>, İLETİŞİM İLE BİRLİKTE ETKİLEŞİMDİR</a:t>
            </a:r>
            <a:endParaRPr lang="tr-TR" sz="1800" b="1" dirty="0">
              <a:solidFill>
                <a:srgbClr val="0000FF"/>
              </a:solidFill>
              <a:latin typeface="Arial" pitchFamily="34" charset="0"/>
              <a:cs typeface="Arial" pitchFamily="34" charset="0"/>
            </a:endParaRPr>
          </a:p>
        </p:txBody>
      </p:sp>
      <p:sp>
        <p:nvSpPr>
          <p:cNvPr id="33795" name="1 Dikdörtgen"/>
          <p:cNvSpPr>
            <a:spLocks noChangeArrowheads="1"/>
          </p:cNvSpPr>
          <p:nvPr/>
        </p:nvSpPr>
        <p:spPr bwMode="auto">
          <a:xfrm>
            <a:off x="1166813" y="71438"/>
            <a:ext cx="7643812"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Dikdörtgen"/>
          <p:cNvSpPr>
            <a:spLocks noChangeArrowheads="1"/>
          </p:cNvSpPr>
          <p:nvPr/>
        </p:nvSpPr>
        <p:spPr bwMode="auto">
          <a:xfrm>
            <a:off x="1166813" y="1071563"/>
            <a:ext cx="7358062" cy="2062162"/>
          </a:xfrm>
          <a:prstGeom prst="rect">
            <a:avLst/>
          </a:prstGeom>
          <a:noFill/>
          <a:ln w="9525">
            <a:noFill/>
            <a:miter lim="800000"/>
            <a:headEnd/>
            <a:tailEnd/>
          </a:ln>
        </p:spPr>
        <p:txBody>
          <a:bodyPr>
            <a:spAutoFit/>
          </a:bodyPr>
          <a:lstStyle/>
          <a:p>
            <a:pPr algn="ctr"/>
            <a:r>
              <a:rPr lang="tr-TR" sz="1600" b="1">
                <a:solidFill>
                  <a:srgbClr val="FF0000"/>
                </a:solidFill>
              </a:rPr>
              <a:t>GENEL OLARAK KURUMSAL İLETİŞİMİN İKİ ANA GAYESİ VARDIR.</a:t>
            </a:r>
          </a:p>
          <a:p>
            <a:pPr algn="just"/>
            <a:r>
              <a:rPr lang="tr-TR" sz="1600" b="1"/>
              <a:t>	</a:t>
            </a:r>
          </a:p>
          <a:p>
            <a:pPr algn="just"/>
            <a:r>
              <a:rPr lang="tr-TR" sz="1600" b="1"/>
              <a:t>	1- Ekip çalışması için yöneticilerin gerekli bilgileri emrinde çalışan memurlara aktarması ve anlatması,</a:t>
            </a:r>
          </a:p>
          <a:p>
            <a:pPr algn="just"/>
            <a:endParaRPr lang="tr-TR" sz="1600" b="1"/>
          </a:p>
          <a:p>
            <a:pPr algn="just"/>
            <a:r>
              <a:rPr lang="tr-TR" sz="1600" b="1"/>
              <a:t>	2- Personelin moralinin yükseltilmesi, toplu çalışma ve görevden zevk duymaları için onlara gerekli tutumları kazandırmak.  </a:t>
            </a:r>
          </a:p>
          <a:p>
            <a:pPr algn="just"/>
            <a:endParaRPr lang="tr-TR" sz="1600" b="1"/>
          </a:p>
        </p:txBody>
      </p:sp>
      <p:pic>
        <p:nvPicPr>
          <p:cNvPr id="29698" name="Picture 2" descr="http://kursadtekoluk.files.wordpress.com/2012/05/blog_ust.jpg">
            <a:hlinkClick r:id="rId2"/>
          </p:cNvPr>
          <p:cNvPicPr>
            <a:picLocks noChangeAspect="1" noChangeArrowheads="1"/>
          </p:cNvPicPr>
          <p:nvPr/>
        </p:nvPicPr>
        <p:blipFill>
          <a:blip r:embed="rId3" cstate="print"/>
          <a:srcRect/>
          <a:stretch>
            <a:fillRect/>
          </a:stretch>
        </p:blipFill>
        <p:spPr bwMode="auto">
          <a:xfrm>
            <a:off x="1568624" y="3140968"/>
            <a:ext cx="6712343"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819" name="1 Dikdörtgen"/>
          <p:cNvSpPr>
            <a:spLocks noChangeArrowheads="1"/>
          </p:cNvSpPr>
          <p:nvPr/>
        </p:nvSpPr>
        <p:spPr bwMode="auto">
          <a:xfrm>
            <a:off x="1058863" y="71438"/>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
        <p:nvSpPr>
          <p:cNvPr id="6" name="5 Metin kutusu"/>
          <p:cNvSpPr txBox="1"/>
          <p:nvPr/>
        </p:nvSpPr>
        <p:spPr>
          <a:xfrm>
            <a:off x="1857375" y="6000750"/>
            <a:ext cx="6000750" cy="46196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tr-TR" sz="2400" b="1" dirty="0"/>
              <a:t>İNSANI YAŞAT Kİ, DEVLET YAŞASIN !</a:t>
            </a:r>
            <a:endParaRPr lang="tr-TR"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1"/>
          <p:cNvGraphicFramePr>
            <a:graphicFrameLocks/>
          </p:cNvGraphicFramePr>
          <p:nvPr/>
        </p:nvGraphicFramePr>
        <p:xfrm>
          <a:off x="969963" y="1268413"/>
          <a:ext cx="8054975" cy="4660900"/>
        </p:xfrm>
        <a:graphic>
          <a:graphicData uri="http://schemas.openxmlformats.org/drawingml/2006/table">
            <a:tbl>
              <a:tblPr/>
              <a:tblGrid>
                <a:gridCol w="2685574"/>
                <a:gridCol w="2683852"/>
                <a:gridCol w="2685574"/>
              </a:tblGrid>
              <a:tr h="761718">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DURUM</a:t>
                      </a:r>
                      <a:endParaRPr kumimoji="0" lang="tr-TR"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YANLIŞ</a:t>
                      </a:r>
                      <a:endParaRPr kumimoji="0" lang="tr-TR"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DOĞRU</a:t>
                      </a:r>
                      <a:endParaRPr kumimoji="0" lang="tr-TR" sz="2000" b="1" i="0" u="none" strike="noStrike" cap="none" normalizeH="0" baseline="0" dirty="0" smtClean="0">
                        <a:ln>
                          <a:noFill/>
                        </a:ln>
                        <a:solidFill>
                          <a:srgbClr val="00B050"/>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0096">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Karşısındakiyle aynı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düşüncede olmazsa</a:t>
                      </a:r>
                      <a:endParaRPr kumimoji="0" lang="tr-T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Bağırmak, yüz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Çevirmek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ilgilenmemek,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dinlememek</a:t>
                      </a:r>
                      <a:endParaRPr kumimoji="0" lang="tr-T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Belli bir değeri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vardır diye karşı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düşünceyi dinlemek</a:t>
                      </a:r>
                      <a:endParaRPr kumimoji="0" lang="tr-T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4551">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Kendisinin hatalı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olduğunu anladığı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zaman</a:t>
                      </a:r>
                      <a:endParaRPr kumimoji="0" lang="tr-TR"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Hatasında ısrar etmek</a:t>
                      </a:r>
                      <a:endParaRPr kumimoji="0" lang="tr-TR"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Karşısındakinin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Düşüncelerine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katılmak</a:t>
                      </a:r>
                      <a:endParaRPr kumimoji="0" lang="tr-TR"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4551">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Yaptığı işler takdir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edilmezse</a:t>
                      </a:r>
                      <a:endParaRPr kumimoji="0" lang="tr-TR"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Görevden soğumak</a:t>
                      </a:r>
                      <a:endParaRPr kumimoji="0" lang="tr-TR"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tr-TR"/>
                      </a:defPPr>
                      <a:lvl1pPr marL="0" algn="l" defTabSz="914331" rtl="0" eaLnBrk="1" latinLnBrk="0" hangingPunct="1">
                        <a:defRPr sz="1800" kern="1200">
                          <a:solidFill>
                            <a:schemeClr val="tx1"/>
                          </a:solidFill>
                          <a:latin typeface="Verdana"/>
                        </a:defRPr>
                      </a:lvl1pPr>
                      <a:lvl2pPr marL="457165" algn="l" defTabSz="914331" rtl="0" eaLnBrk="1" latinLnBrk="0" hangingPunct="1">
                        <a:defRPr sz="1800" kern="1200">
                          <a:solidFill>
                            <a:schemeClr val="tx1"/>
                          </a:solidFill>
                          <a:latin typeface="Verdana"/>
                        </a:defRPr>
                      </a:lvl2pPr>
                      <a:lvl3pPr marL="914331" algn="l" defTabSz="914331" rtl="0" eaLnBrk="1" latinLnBrk="0" hangingPunct="1">
                        <a:defRPr sz="1800" kern="1200">
                          <a:solidFill>
                            <a:schemeClr val="tx1"/>
                          </a:solidFill>
                          <a:latin typeface="Verdana"/>
                        </a:defRPr>
                      </a:lvl3pPr>
                      <a:lvl4pPr marL="1371497" algn="l" defTabSz="914331" rtl="0" eaLnBrk="1" latinLnBrk="0" hangingPunct="1">
                        <a:defRPr sz="1800" kern="1200">
                          <a:solidFill>
                            <a:schemeClr val="tx1"/>
                          </a:solidFill>
                          <a:latin typeface="Verdana"/>
                        </a:defRPr>
                      </a:lvl4pPr>
                      <a:lvl5pPr marL="1828663" algn="l" defTabSz="914331" rtl="0" eaLnBrk="1" latinLnBrk="0" hangingPunct="1">
                        <a:defRPr sz="1800" kern="1200">
                          <a:solidFill>
                            <a:schemeClr val="tx1"/>
                          </a:solidFill>
                          <a:latin typeface="Verdana"/>
                        </a:defRPr>
                      </a:lvl5pPr>
                      <a:lvl6pPr marL="2285828" algn="l" defTabSz="914331" rtl="0" eaLnBrk="1" latinLnBrk="0" hangingPunct="1">
                        <a:defRPr sz="1800" kern="1200">
                          <a:solidFill>
                            <a:schemeClr val="tx1"/>
                          </a:solidFill>
                          <a:latin typeface="Verdana"/>
                        </a:defRPr>
                      </a:lvl6pPr>
                      <a:lvl7pPr marL="2742994" algn="l" defTabSz="914331" rtl="0" eaLnBrk="1" latinLnBrk="0" hangingPunct="1">
                        <a:defRPr sz="1800" kern="1200">
                          <a:solidFill>
                            <a:schemeClr val="tx1"/>
                          </a:solidFill>
                          <a:latin typeface="Verdana"/>
                        </a:defRPr>
                      </a:lvl7pPr>
                      <a:lvl8pPr marL="3200159" algn="l" defTabSz="914331" rtl="0" eaLnBrk="1" latinLnBrk="0" hangingPunct="1">
                        <a:defRPr sz="1800" kern="1200">
                          <a:solidFill>
                            <a:schemeClr val="tx1"/>
                          </a:solidFill>
                          <a:latin typeface="Verdana"/>
                        </a:defRPr>
                      </a:lvl8pPr>
                      <a:lvl9pPr marL="3657325" algn="l" defTabSz="914331" rtl="0" eaLnBrk="1" latinLnBrk="0" hangingPunct="1">
                        <a:defRPr sz="1800" kern="1200">
                          <a:solidFill>
                            <a:schemeClr val="tx1"/>
                          </a:solidFill>
                          <a:latin typeface="Verdana"/>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Kendini tatmin için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iyi iş yapmaya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devam etmek</a:t>
                      </a:r>
                      <a:endParaRPr kumimoji="0" lang="tr-T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63" name="1 Dikdörtgen"/>
          <p:cNvSpPr>
            <a:spLocks noChangeArrowheads="1"/>
          </p:cNvSpPr>
          <p:nvPr/>
        </p:nvSpPr>
        <p:spPr bwMode="auto">
          <a:xfrm>
            <a:off x="1058863" y="71438"/>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0"/>
          <p:cNvGraphicFramePr>
            <a:graphicFrameLocks/>
          </p:cNvGraphicFramePr>
          <p:nvPr/>
        </p:nvGraphicFramePr>
        <p:xfrm>
          <a:off x="457200" y="1700213"/>
          <a:ext cx="8743950" cy="4397375"/>
        </p:xfrm>
        <a:graphic>
          <a:graphicData uri="http://schemas.openxmlformats.org/drawingml/2006/table">
            <a:tbl>
              <a:tblPr/>
              <a:tblGrid>
                <a:gridCol w="4372136"/>
                <a:gridCol w="4372136"/>
              </a:tblGrid>
              <a:tr h="6435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dirty="0" smtClean="0">
                          <a:ln>
                            <a:noFill/>
                          </a:ln>
                          <a:solidFill>
                            <a:srgbClr val="FF0000"/>
                          </a:solidFill>
                          <a:effectLst/>
                          <a:latin typeface="Times New Roman" pitchFamily="18" charset="0"/>
                          <a:cs typeface="Times New Roman" pitchFamily="18" charset="0"/>
                        </a:rPr>
                        <a:t>KABA    </a:t>
                      </a:r>
                      <a:r>
                        <a:rPr kumimoji="0" lang="tr-TR" sz="2500" b="0" i="0" u="none" strike="noStrike" cap="none" normalizeH="0" baseline="0" dirty="0" smtClean="0">
                          <a:ln>
                            <a:noFill/>
                          </a:ln>
                          <a:solidFill>
                            <a:srgbClr val="FFFF66"/>
                          </a:solidFill>
                          <a:effectLst/>
                          <a:latin typeface="Times New Roman" pitchFamily="18" charset="0"/>
                          <a:cs typeface="Times New Roman" pitchFamily="18" charset="0"/>
                        </a:rPr>
                        <a:t>                             </a:t>
                      </a:r>
                      <a:endParaRPr kumimoji="0" lang="tr-TR" sz="2500" b="0" i="0" u="none" strike="noStrike" cap="none" normalizeH="0" baseline="0" dirty="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rgbClr val="FFFF66"/>
                          </a:solidFill>
                          <a:effectLst/>
                          <a:latin typeface="Times New Roman" pitchFamily="18" charset="0"/>
                          <a:cs typeface="Times New Roman" pitchFamily="18" charset="0"/>
                        </a:rPr>
                        <a:t>                  </a:t>
                      </a:r>
                      <a:r>
                        <a:rPr kumimoji="0" lang="tr-TR" sz="2500" b="1" i="0" u="none" strike="noStrike" cap="none" normalizeH="0" baseline="0" dirty="0" smtClean="0">
                          <a:ln>
                            <a:noFill/>
                          </a:ln>
                          <a:solidFill>
                            <a:srgbClr val="00B050"/>
                          </a:solidFill>
                          <a:effectLst/>
                          <a:latin typeface="Times New Roman" pitchFamily="18" charset="0"/>
                          <a:cs typeface="Times New Roman" pitchFamily="18" charset="0"/>
                        </a:rPr>
                        <a:t>NAZİK   </a:t>
                      </a:r>
                      <a:r>
                        <a:rPr kumimoji="0" lang="tr-TR" sz="2500" b="0" i="0" u="none" strike="noStrike" cap="none" normalizeH="0" baseline="0" dirty="0" smtClean="0">
                          <a:ln>
                            <a:noFill/>
                          </a:ln>
                          <a:solidFill>
                            <a:srgbClr val="FFFF66"/>
                          </a:solidFill>
                          <a:effectLst/>
                          <a:latin typeface="Times New Roman" pitchFamily="18" charset="0"/>
                          <a:cs typeface="Times New Roman" pitchFamily="18" charset="0"/>
                        </a:rPr>
                        <a:t>            :</a:t>
                      </a:r>
                      <a:endParaRPr kumimoji="0" lang="tr-TR" sz="2500" b="0" i="0" u="none" strike="noStrike" cap="none" normalizeH="0" baseline="0" dirty="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47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Ne istiyorsunuz?</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Bir isteğiniz var mı?</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078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Karşıdaki servise gidin.</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Bu işlem karşıdaki serviste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yapılıyor, lütfen o servise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buyurun.</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47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Burayı imzala.</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Lütfen şurasını imzalayınız.</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078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Mevzuat böyle.</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chemeClr val="tx1"/>
                          </a:solidFill>
                          <a:effectLst/>
                          <a:latin typeface="Times New Roman" pitchFamily="18" charset="0"/>
                          <a:cs typeface="Times New Roman" pitchFamily="18" charset="0"/>
                        </a:rPr>
                        <a:t>Özür dileriz, mevzuat gereği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chemeClr val="tx1"/>
                          </a:solidFill>
                          <a:effectLst/>
                          <a:latin typeface="Times New Roman" pitchFamily="18" charset="0"/>
                          <a:cs typeface="Times New Roman" pitchFamily="18" charset="0"/>
                        </a:rPr>
                        <a:t>Bizzat kendisi gelmeden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chemeClr val="tx1"/>
                          </a:solidFill>
                          <a:effectLst/>
                          <a:latin typeface="Times New Roman" pitchFamily="18" charset="0"/>
                          <a:cs typeface="Times New Roman" pitchFamily="18" charset="0"/>
                        </a:rPr>
                        <a:t>ödeme yapamıyoruz.</a:t>
                      </a:r>
                      <a:endParaRPr kumimoji="0" lang="tr-TR" sz="25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885" name="1 Dikdörtgen"/>
          <p:cNvSpPr>
            <a:spLocks noChangeArrowheads="1"/>
          </p:cNvSpPr>
          <p:nvPr/>
        </p:nvSpPr>
        <p:spPr bwMode="auto">
          <a:xfrm>
            <a:off x="1058863" y="71438"/>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p:cNvPicPr>
            <a:picLocks noChangeAspect="1" noChangeArrowheads="1"/>
          </p:cNvPicPr>
          <p:nvPr/>
        </p:nvPicPr>
        <p:blipFill>
          <a:blip r:embed="rId2"/>
          <a:srcRect/>
          <a:stretch>
            <a:fillRect/>
          </a:stretch>
        </p:blipFill>
        <p:spPr bwMode="auto">
          <a:xfrm>
            <a:off x="849313" y="1125538"/>
            <a:ext cx="3924300" cy="5381625"/>
          </a:xfrm>
          <a:prstGeom prst="rect">
            <a:avLst/>
          </a:prstGeom>
          <a:noFill/>
          <a:ln w="9525">
            <a:noFill/>
            <a:miter lim="800000"/>
            <a:headEnd/>
            <a:tailEnd/>
          </a:ln>
        </p:spPr>
      </p:pic>
      <p:pic>
        <p:nvPicPr>
          <p:cNvPr id="10242" name="Picture 4"/>
          <p:cNvPicPr>
            <a:picLocks noChangeAspect="1" noChangeArrowheads="1"/>
          </p:cNvPicPr>
          <p:nvPr/>
        </p:nvPicPr>
        <p:blipFill>
          <a:blip r:embed="rId3"/>
          <a:srcRect/>
          <a:stretch>
            <a:fillRect/>
          </a:stretch>
        </p:blipFill>
        <p:spPr bwMode="auto">
          <a:xfrm>
            <a:off x="5384800" y="1484313"/>
            <a:ext cx="3916363" cy="1873250"/>
          </a:xfrm>
          <a:prstGeom prst="rect">
            <a:avLst/>
          </a:prstGeom>
          <a:noFill/>
          <a:ln w="9525">
            <a:noFill/>
            <a:miter lim="800000"/>
            <a:headEnd/>
            <a:tailEnd/>
          </a:ln>
        </p:spPr>
      </p:pic>
      <p:pic>
        <p:nvPicPr>
          <p:cNvPr id="10243" name="Picture 5"/>
          <p:cNvPicPr>
            <a:picLocks noChangeAspect="1" noChangeArrowheads="1"/>
          </p:cNvPicPr>
          <p:nvPr/>
        </p:nvPicPr>
        <p:blipFill>
          <a:blip r:embed="rId4"/>
          <a:srcRect/>
          <a:stretch>
            <a:fillRect/>
          </a:stretch>
        </p:blipFill>
        <p:spPr bwMode="auto">
          <a:xfrm>
            <a:off x="5384800" y="4005263"/>
            <a:ext cx="4089400" cy="1168400"/>
          </a:xfrm>
          <a:prstGeom prst="rect">
            <a:avLst/>
          </a:prstGeom>
          <a:noFill/>
          <a:ln w="9525">
            <a:noFill/>
            <a:miter lim="800000"/>
            <a:headEnd/>
            <a:tailEnd/>
          </a:ln>
        </p:spPr>
      </p:pic>
      <p:sp>
        <p:nvSpPr>
          <p:cNvPr id="10244" name="4 Metin kutusu"/>
          <p:cNvSpPr txBox="1">
            <a:spLocks noChangeArrowheads="1"/>
          </p:cNvSpPr>
          <p:nvPr/>
        </p:nvSpPr>
        <p:spPr bwMode="auto">
          <a:xfrm>
            <a:off x="1452563" y="357188"/>
            <a:ext cx="7215187" cy="400050"/>
          </a:xfrm>
          <a:prstGeom prst="rect">
            <a:avLst/>
          </a:prstGeom>
          <a:noFill/>
          <a:ln w="9525">
            <a:noFill/>
            <a:miter lim="800000"/>
            <a:headEnd/>
            <a:tailEnd/>
          </a:ln>
        </p:spPr>
        <p:txBody>
          <a:bodyPr>
            <a:spAutoFit/>
          </a:bodyPr>
          <a:lstStyle/>
          <a:p>
            <a:pPr algn="ctr"/>
            <a:r>
              <a:rPr lang="tr-TR" sz="2000" b="1">
                <a:solidFill>
                  <a:srgbClr val="0000FF"/>
                </a:solidFill>
              </a:rPr>
              <a:t>ETİK DEĞERLERİMİZ</a:t>
            </a:r>
          </a:p>
        </p:txBody>
      </p:sp>
      <p:sp>
        <p:nvSpPr>
          <p:cNvPr id="10245" name="5 Metin kutusu"/>
          <p:cNvSpPr txBox="1">
            <a:spLocks noChangeArrowheads="1"/>
          </p:cNvSpPr>
          <p:nvPr/>
        </p:nvSpPr>
        <p:spPr bwMode="auto">
          <a:xfrm>
            <a:off x="5384800" y="6021388"/>
            <a:ext cx="3916363" cy="276225"/>
          </a:xfrm>
          <a:prstGeom prst="rect">
            <a:avLst/>
          </a:prstGeom>
          <a:noFill/>
          <a:ln w="9525">
            <a:noFill/>
            <a:miter lim="800000"/>
            <a:headEnd/>
            <a:tailEnd/>
          </a:ln>
        </p:spPr>
        <p:txBody>
          <a:bodyPr>
            <a:spAutoFit/>
          </a:bodyPr>
          <a:lstStyle/>
          <a:p>
            <a:pPr algn="ctr"/>
            <a:r>
              <a:rPr lang="tr-TR"/>
              <a:t>VİDEO: ETİK KISA FİLM 1 VE 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5"/>
          <p:cNvGraphicFramePr>
            <a:graphicFrameLocks/>
          </p:cNvGraphicFramePr>
          <p:nvPr/>
        </p:nvGraphicFramePr>
        <p:xfrm>
          <a:off x="992188" y="2276475"/>
          <a:ext cx="7561262" cy="3240088"/>
        </p:xfrm>
        <a:graphic>
          <a:graphicData uri="http://schemas.openxmlformats.org/drawingml/2006/table">
            <a:tbl>
              <a:tblPr/>
              <a:tblGrid>
                <a:gridCol w="3780420"/>
                <a:gridCol w="3780420"/>
              </a:tblGrid>
              <a:tr h="5760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chemeClr val="tx1"/>
                          </a:solidFill>
                          <a:effectLst/>
                          <a:latin typeface="Times New Roman" pitchFamily="18" charset="0"/>
                          <a:cs typeface="Times New Roman" pitchFamily="18" charset="0"/>
                        </a:rPr>
                        <a:t>Ne yapılıyor?  </a:t>
                      </a:r>
                      <a:endParaRPr kumimoji="0" lang="tr-TR" sz="25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Ne yapılmalıdır?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0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Niçin yapılıyor?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Niçin yapılmalıdır?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Nasıl yapılıyor?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Nasıl yapılmalıdır?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76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Nerede yapılıyor?	</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Nerede yapılmalıdır?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Ne zaman yapılıyor?	</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Ne zaman yapılmalıdır?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Times New Roman" pitchFamily="18" charset="0"/>
                        </a:rPr>
                        <a:t>Kim yapıyor?</a:t>
                      </a:r>
                      <a:endParaRPr kumimoji="0" lang="tr-TR" sz="25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chemeClr val="tx1"/>
                          </a:solidFill>
                          <a:effectLst/>
                          <a:latin typeface="Times New Roman" pitchFamily="18" charset="0"/>
                          <a:cs typeface="Times New Roman" pitchFamily="18" charset="0"/>
                        </a:rPr>
                        <a:t>Kim yapmalıdır?</a:t>
                      </a:r>
                      <a:endParaRPr kumimoji="0" lang="tr-TR" sz="25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12" name="2 Metin kutusu"/>
          <p:cNvSpPr txBox="1">
            <a:spLocks noChangeArrowheads="1"/>
          </p:cNvSpPr>
          <p:nvPr/>
        </p:nvSpPr>
        <p:spPr bwMode="auto">
          <a:xfrm>
            <a:off x="0" y="1196975"/>
            <a:ext cx="9906000" cy="984250"/>
          </a:xfrm>
          <a:prstGeom prst="rect">
            <a:avLst/>
          </a:prstGeom>
          <a:noFill/>
          <a:ln w="9525">
            <a:noFill/>
            <a:miter lim="800000"/>
            <a:headEnd/>
            <a:tailEnd/>
          </a:ln>
        </p:spPr>
        <p:txBody>
          <a:bodyPr>
            <a:spAutoFit/>
          </a:bodyPr>
          <a:lstStyle/>
          <a:p>
            <a:pPr algn="ctr"/>
            <a:r>
              <a:rPr lang="tr-TR" sz="2000" b="1">
                <a:solidFill>
                  <a:srgbClr val="0000CC"/>
                </a:solidFill>
              </a:rPr>
              <a:t>BASİTLEŞTİRMEK !</a:t>
            </a:r>
          </a:p>
          <a:p>
            <a:pPr algn="ctr"/>
            <a:endParaRPr lang="tr-TR" sz="1800" b="1">
              <a:solidFill>
                <a:srgbClr val="FF0000"/>
              </a:solidFill>
            </a:endParaRPr>
          </a:p>
          <a:p>
            <a:pPr algn="ctr"/>
            <a:r>
              <a:rPr lang="tr-TR" sz="2000" b="1">
                <a:solidFill>
                  <a:srgbClr val="FF0000"/>
                </a:solidFill>
              </a:rPr>
              <a:t>İŞLERİMİZİ / İLİŞKİLERİMİZİ YOKUŞA SÜRMEYELİM…</a:t>
            </a:r>
          </a:p>
        </p:txBody>
      </p:sp>
      <p:sp>
        <p:nvSpPr>
          <p:cNvPr id="37913" name="1 Dikdörtgen"/>
          <p:cNvSpPr>
            <a:spLocks noChangeArrowheads="1"/>
          </p:cNvSpPr>
          <p:nvPr/>
        </p:nvSpPr>
        <p:spPr bwMode="auto">
          <a:xfrm>
            <a:off x="1058863" y="71438"/>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
        <p:nvSpPr>
          <p:cNvPr id="37914" name="4 Dikdörtgen"/>
          <p:cNvSpPr>
            <a:spLocks noChangeArrowheads="1"/>
          </p:cNvSpPr>
          <p:nvPr/>
        </p:nvSpPr>
        <p:spPr bwMode="auto">
          <a:xfrm>
            <a:off x="2170113" y="5876925"/>
            <a:ext cx="5565775" cy="461963"/>
          </a:xfrm>
          <a:prstGeom prst="rect">
            <a:avLst/>
          </a:prstGeom>
          <a:noFill/>
          <a:ln w="9525">
            <a:noFill/>
            <a:miter lim="800000"/>
            <a:headEnd/>
            <a:tailEnd/>
          </a:ln>
        </p:spPr>
        <p:txBody>
          <a:bodyPr wrap="none">
            <a:spAutoFit/>
          </a:bodyPr>
          <a:lstStyle/>
          <a:p>
            <a:pPr algn="ctr"/>
            <a:r>
              <a:rPr lang="tr-TR" sz="2400" b="1">
                <a:solidFill>
                  <a:srgbClr val="FF0000"/>
                </a:solidFill>
              </a:rPr>
              <a:t>… HAYATIMIZ ZİNDANA DÖNMESİN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6045200" y="1285875"/>
            <a:ext cx="3509963" cy="3940175"/>
          </a:xfrm>
          <a:prstGeom prst="rect">
            <a:avLst/>
          </a:prstGeom>
          <a:noFill/>
          <a:ln w="9525">
            <a:noFill/>
            <a:miter lim="800000"/>
            <a:headEnd/>
            <a:tailEnd/>
          </a:ln>
        </p:spPr>
        <p:txBody>
          <a:bodyPr>
            <a:spAutoFit/>
          </a:bodyPr>
          <a:lstStyle/>
          <a:p>
            <a:pPr>
              <a:spcBef>
                <a:spcPct val="50000"/>
              </a:spcBef>
            </a:pPr>
            <a:r>
              <a:rPr lang="tr-TR" sz="2500" b="1"/>
              <a:t>Varlık sebebi halkın (insanın) işini görmek ve kolaylaştırmak olan kamu kuruluşları, halk (İnsan) ile yakın ilişki kurmak ve devamlı olarak halkın desteğini kazanmak ihtiyacındadırlar.</a:t>
            </a:r>
          </a:p>
        </p:txBody>
      </p:sp>
      <p:pic>
        <p:nvPicPr>
          <p:cNvPr id="222211" name="Picture 3" descr="morethco"/>
          <p:cNvPicPr>
            <a:picLocks noGrp="1" noChangeAspect="1" noChangeArrowheads="1"/>
          </p:cNvPicPr>
          <p:nvPr>
            <p:ph/>
          </p:nvPr>
        </p:nvPicPr>
        <p:blipFill>
          <a:blip r:embed="rId2"/>
          <a:srcRect/>
          <a:stretch>
            <a:fillRect/>
          </a:stretch>
        </p:blipFill>
        <p:spPr bwMode="auto">
          <a:xfrm>
            <a:off x="381000" y="1785938"/>
            <a:ext cx="5572125" cy="2952750"/>
          </a:xfrm>
          <a:noFill/>
          <a:ln>
            <a:miter lim="800000"/>
            <a:headEnd/>
            <a:tailEnd/>
          </a:ln>
        </p:spPr>
      </p:pic>
      <p:sp>
        <p:nvSpPr>
          <p:cNvPr id="4" name="3 Metin kutusu"/>
          <p:cNvSpPr txBox="1"/>
          <p:nvPr/>
        </p:nvSpPr>
        <p:spPr>
          <a:xfrm>
            <a:off x="508000" y="1214438"/>
            <a:ext cx="5459413" cy="461962"/>
          </a:xfrm>
          <a:prstGeom prst="rect">
            <a:avLst/>
          </a:prstGeom>
          <a:noFill/>
        </p:spPr>
        <p:txBody>
          <a:bodyPr>
            <a:spAutoFit/>
          </a:bodyPr>
          <a:lstStyle/>
          <a:p>
            <a:pPr algn="ctr">
              <a:defRPr/>
            </a:pPr>
            <a:r>
              <a:rPr lang="tr-TR"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MİLLETİMİZİN HİZMETİNDEYİZ</a:t>
            </a:r>
          </a:p>
        </p:txBody>
      </p:sp>
      <p:sp>
        <p:nvSpPr>
          <p:cNvPr id="38916" name="4 Dikdörtgen"/>
          <p:cNvSpPr>
            <a:spLocks noChangeArrowheads="1"/>
          </p:cNvSpPr>
          <p:nvPr/>
        </p:nvSpPr>
        <p:spPr bwMode="auto">
          <a:xfrm>
            <a:off x="381000" y="5286375"/>
            <a:ext cx="9174163" cy="1077913"/>
          </a:xfrm>
          <a:prstGeom prst="rect">
            <a:avLst/>
          </a:prstGeom>
          <a:noFill/>
          <a:ln w="9525">
            <a:noFill/>
            <a:miter lim="800000"/>
            <a:headEnd/>
            <a:tailEnd/>
          </a:ln>
        </p:spPr>
        <p:txBody>
          <a:bodyPr>
            <a:spAutoFit/>
          </a:bodyPr>
          <a:lstStyle/>
          <a:p>
            <a:pPr algn="ctr"/>
            <a:r>
              <a:rPr lang="tr-TR" sz="1600" b="1">
                <a:solidFill>
                  <a:srgbClr val="660033"/>
                </a:solidFill>
              </a:rPr>
              <a:t>KAMUOYUNUN GENEL KANAATİ:</a:t>
            </a:r>
          </a:p>
          <a:p>
            <a:pPr algn="ctr"/>
            <a:endParaRPr lang="tr-TR" sz="1600" b="1">
              <a:solidFill>
                <a:srgbClr val="660033"/>
              </a:solidFill>
            </a:endParaRPr>
          </a:p>
          <a:p>
            <a:pPr algn="ctr"/>
            <a:r>
              <a:rPr lang="tr-TR" sz="1600" b="1">
                <a:solidFill>
                  <a:srgbClr val="FF0000"/>
                </a:solidFill>
              </a:rPr>
              <a:t>Kamuoyuna göre, devlet dairelerinde çok kişi çalışmaktadır ve haksız gelir elde edilmektedir.</a:t>
            </a:r>
          </a:p>
          <a:p>
            <a:pPr algn="ctr"/>
            <a:r>
              <a:rPr lang="tr-TR" sz="1600" b="1">
                <a:solidFill>
                  <a:srgbClr val="FF0000"/>
                </a:solidFill>
              </a:rPr>
              <a:t>Kısaca, israf vardır. </a:t>
            </a:r>
            <a:endParaRPr lang="tr-TR" sz="1600"/>
          </a:p>
        </p:txBody>
      </p:sp>
      <p:sp>
        <p:nvSpPr>
          <p:cNvPr id="38917" name="1 Dikdörtgen"/>
          <p:cNvSpPr>
            <a:spLocks noChangeArrowheads="1"/>
          </p:cNvSpPr>
          <p:nvPr/>
        </p:nvSpPr>
        <p:spPr bwMode="auto">
          <a:xfrm>
            <a:off x="1058863" y="71438"/>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500" fill="hold"/>
                                        <p:tgtEl>
                                          <p:spTgt spid="222210"/>
                                        </p:tgtEl>
                                        <p:attrNameLst>
                                          <p:attrName>ppt_w</p:attrName>
                                        </p:attrNameLst>
                                      </p:cBhvr>
                                      <p:tavLst>
                                        <p:tav tm="0">
                                          <p:val>
                                            <p:fltVal val="0"/>
                                          </p:val>
                                        </p:tav>
                                        <p:tav tm="100000">
                                          <p:val>
                                            <p:strVal val="#ppt_w"/>
                                          </p:val>
                                        </p:tav>
                                      </p:tavLst>
                                    </p:anim>
                                    <p:anim calcmode="lin" valueType="num">
                                      <p:cBhvr>
                                        <p:cTn id="8" dur="500" fill="hold"/>
                                        <p:tgtEl>
                                          <p:spTgt spid="222210"/>
                                        </p:tgtEl>
                                        <p:attrNameLst>
                                          <p:attrName>ppt_h</p:attrName>
                                        </p:attrNameLst>
                                      </p:cBhvr>
                                      <p:tavLst>
                                        <p:tav tm="0">
                                          <p:val>
                                            <p:fltVal val="0"/>
                                          </p:val>
                                        </p:tav>
                                        <p:tav tm="100000">
                                          <p:val>
                                            <p:strVal val="#ppt_h"/>
                                          </p:val>
                                        </p:tav>
                                      </p:tavLst>
                                    </p:anim>
                                    <p:animEffect transition="in" filter="fade">
                                      <p:cBhvr>
                                        <p:cTn id="9" dur="500"/>
                                        <p:tgtEl>
                                          <p:spTgt spid="222210"/>
                                        </p:tgtEl>
                                      </p:cBhvr>
                                    </p:animEffect>
                                  </p:childTnLst>
                                </p:cTn>
                              </p:par>
                              <p:par>
                                <p:cTn id="10" presetID="10" presetClass="entr" presetSubtype="0" fill="hold" nodeType="withEffect">
                                  <p:stCondLst>
                                    <p:cond delay="0"/>
                                  </p:stCondLst>
                                  <p:childTnLst>
                                    <p:set>
                                      <p:cBhvr>
                                        <p:cTn id="11" dur="1" fill="hold">
                                          <p:stCondLst>
                                            <p:cond delay="0"/>
                                          </p:stCondLst>
                                        </p:cTn>
                                        <p:tgtEl>
                                          <p:spTgt spid="222211"/>
                                        </p:tgtEl>
                                        <p:attrNameLst>
                                          <p:attrName>style.visibility</p:attrName>
                                        </p:attrNameLst>
                                      </p:cBhvr>
                                      <p:to>
                                        <p:strVal val="visible"/>
                                      </p:to>
                                    </p:set>
                                    <p:animEffect transition="in" filter="fade">
                                      <p:cBhvr>
                                        <p:cTn id="12" dur="2000"/>
                                        <p:tgtEl>
                                          <p:spTgt spid="22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Dikdörtgen"/>
          <p:cNvSpPr>
            <a:spLocks noChangeArrowheads="1"/>
          </p:cNvSpPr>
          <p:nvPr/>
        </p:nvSpPr>
        <p:spPr bwMode="auto">
          <a:xfrm>
            <a:off x="1381125" y="428625"/>
            <a:ext cx="7643813" cy="830263"/>
          </a:xfrm>
          <a:prstGeom prst="rect">
            <a:avLst/>
          </a:prstGeom>
          <a:noFill/>
          <a:ln w="9525">
            <a:noFill/>
            <a:miter lim="800000"/>
            <a:headEnd/>
            <a:tailEnd/>
          </a:ln>
        </p:spPr>
        <p:txBody>
          <a:bodyPr>
            <a:spAutoFit/>
          </a:bodyPr>
          <a:lstStyle/>
          <a:p>
            <a:pPr algn="ctr"/>
            <a:r>
              <a:rPr lang="tr-TR" sz="2800"/>
              <a:t>METEOROLOJİ GENEL MÜDÜRLÜĞÜ</a:t>
            </a:r>
            <a:br>
              <a:rPr lang="tr-TR" sz="2800"/>
            </a:br>
            <a:r>
              <a:rPr lang="tr-TR" sz="2000"/>
              <a:t>İnsan Kaynakları ve Eğitim Dairesi Başkanlığı </a:t>
            </a:r>
          </a:p>
        </p:txBody>
      </p:sp>
      <p:sp>
        <p:nvSpPr>
          <p:cNvPr id="3" name="Rectangle 3"/>
          <p:cNvSpPr txBox="1">
            <a:spLocks noChangeArrowheads="1"/>
          </p:cNvSpPr>
          <p:nvPr/>
        </p:nvSpPr>
        <p:spPr>
          <a:xfrm>
            <a:off x="0" y="1571625"/>
            <a:ext cx="9906000" cy="4646613"/>
          </a:xfrm>
          <a:prstGeom prst="rect">
            <a:avLst/>
          </a:prstGeom>
        </p:spPr>
        <p:txBody>
          <a:bodyPr/>
          <a:lstStyle/>
          <a:p>
            <a:pPr marL="342900" indent="-342900" algn="just" eaLnBrk="0" hangingPunct="0">
              <a:spcBef>
                <a:spcPct val="20000"/>
              </a:spcBef>
              <a:buFont typeface="Arial" charset="0"/>
              <a:buChar char="•"/>
              <a:defRPr/>
            </a:pPr>
            <a:endParaRPr lang="tr-TR" sz="2800" dirty="0">
              <a:latin typeface="+mn-lt"/>
              <a:cs typeface="+mn-cs"/>
            </a:endParaRPr>
          </a:p>
          <a:p>
            <a:pPr marL="342900" indent="-342900" algn="just" eaLnBrk="0" hangingPunct="0">
              <a:spcBef>
                <a:spcPct val="20000"/>
              </a:spcBef>
              <a:buFont typeface="Wingdings" pitchFamily="2" charset="2"/>
              <a:buChar char="v"/>
              <a:defRPr/>
            </a:pPr>
            <a:endParaRPr lang="tr-TR" sz="3200" dirty="0">
              <a:latin typeface="+mn-lt"/>
              <a:cs typeface="+mn-cs"/>
            </a:endParaRPr>
          </a:p>
          <a:p>
            <a:pPr marL="342900" indent="-342900" eaLnBrk="0" hangingPunct="0">
              <a:spcBef>
                <a:spcPct val="20000"/>
              </a:spcBef>
              <a:buFont typeface="Arial" charset="0"/>
              <a:buChar char="•"/>
              <a:defRPr/>
            </a:pPr>
            <a:endParaRPr lang="tr-TR" sz="3200" dirty="0">
              <a:latin typeface="+mn-lt"/>
              <a:cs typeface="+mn-cs"/>
            </a:endParaRPr>
          </a:p>
        </p:txBody>
      </p:sp>
      <p:sp>
        <p:nvSpPr>
          <p:cNvPr id="39939" name="5 Metin kutusu"/>
          <p:cNvSpPr txBox="1">
            <a:spLocks noChangeArrowheads="1"/>
          </p:cNvSpPr>
          <p:nvPr/>
        </p:nvSpPr>
        <p:spPr bwMode="auto">
          <a:xfrm>
            <a:off x="1208088" y="1412875"/>
            <a:ext cx="7777162" cy="400050"/>
          </a:xfrm>
          <a:prstGeom prst="rect">
            <a:avLst/>
          </a:prstGeom>
          <a:noFill/>
          <a:ln w="9525">
            <a:noFill/>
            <a:miter lim="800000"/>
            <a:headEnd/>
            <a:tailEnd/>
          </a:ln>
        </p:spPr>
        <p:txBody>
          <a:bodyPr>
            <a:spAutoFit/>
          </a:bodyPr>
          <a:lstStyle/>
          <a:p>
            <a:pPr algn="ctr"/>
            <a:r>
              <a:rPr lang="tr-TR" sz="2000" b="1">
                <a:solidFill>
                  <a:srgbClr val="0000CC"/>
                </a:solidFill>
              </a:rPr>
              <a:t>TOPLUMSAL HASTALIĞIMIZ: İLETİŞİMSİZLİK</a:t>
            </a:r>
          </a:p>
        </p:txBody>
      </p:sp>
      <p:pic>
        <p:nvPicPr>
          <p:cNvPr id="39940" name="Picture 4" descr="http://goncaanadolulisesi.k12.tr/uploads/posts/1360955530_empati20132.jpg">
            <a:hlinkClick r:id="rId2"/>
          </p:cNvPr>
          <p:cNvPicPr>
            <a:picLocks noChangeAspect="1" noChangeArrowheads="1"/>
          </p:cNvPicPr>
          <p:nvPr/>
        </p:nvPicPr>
        <p:blipFill>
          <a:blip r:embed="rId3"/>
          <a:srcRect/>
          <a:stretch>
            <a:fillRect/>
          </a:stretch>
        </p:blipFill>
        <p:spPr bwMode="auto">
          <a:xfrm>
            <a:off x="776288" y="1984375"/>
            <a:ext cx="4087812" cy="4613275"/>
          </a:xfrm>
          <a:prstGeom prst="rect">
            <a:avLst/>
          </a:prstGeom>
          <a:noFill/>
          <a:ln w="9525">
            <a:noFill/>
            <a:miter lim="800000"/>
            <a:headEnd/>
            <a:tailEnd/>
          </a:ln>
        </p:spPr>
      </p:pic>
      <p:pic>
        <p:nvPicPr>
          <p:cNvPr id="39941" name="Picture 2" descr="http://3.bp.blogspot.com/_Hbrzvn3xa7M/SLGaAcbibiI/AAAAAAAABAQ/otzKu3vgBZ0/s400/zozo.jpg"/>
          <p:cNvPicPr>
            <a:picLocks noChangeAspect="1" noChangeArrowheads="1"/>
          </p:cNvPicPr>
          <p:nvPr/>
        </p:nvPicPr>
        <p:blipFill>
          <a:blip r:embed="rId4"/>
          <a:srcRect/>
          <a:stretch>
            <a:fillRect/>
          </a:stretch>
        </p:blipFill>
        <p:spPr bwMode="auto">
          <a:xfrm>
            <a:off x="5168900" y="1984375"/>
            <a:ext cx="4110038" cy="461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1.bp.blogspot.com/-YGJerNmpM3M/T6ptGCZiLpI/AAAAAAAACsg/Nc7SObOiDQo/s1600/iletisim-resim-1.gif">
            <a:hlinkClick r:id="rId2"/>
          </p:cNvPr>
          <p:cNvPicPr>
            <a:picLocks noChangeAspect="1" noChangeArrowheads="1"/>
          </p:cNvPicPr>
          <p:nvPr/>
        </p:nvPicPr>
        <p:blipFill>
          <a:blip r:embed="rId3"/>
          <a:srcRect/>
          <a:stretch>
            <a:fillRect/>
          </a:stretch>
        </p:blipFill>
        <p:spPr bwMode="auto">
          <a:xfrm>
            <a:off x="0" y="15875"/>
            <a:ext cx="9906000" cy="6851650"/>
          </a:xfrm>
          <a:prstGeom prst="rect">
            <a:avLst/>
          </a:prstGeom>
          <a:noFill/>
          <a:ln w="9525">
            <a:noFill/>
            <a:miter lim="800000"/>
            <a:headEnd/>
            <a:tailEnd/>
          </a:ln>
        </p:spPr>
      </p:pic>
      <p:sp>
        <p:nvSpPr>
          <p:cNvPr id="40962" name="3 Metin kutusu"/>
          <p:cNvSpPr txBox="1">
            <a:spLocks noChangeArrowheads="1"/>
          </p:cNvSpPr>
          <p:nvPr/>
        </p:nvSpPr>
        <p:spPr bwMode="auto">
          <a:xfrm>
            <a:off x="0" y="428625"/>
            <a:ext cx="9906000" cy="400050"/>
          </a:xfrm>
          <a:prstGeom prst="rect">
            <a:avLst/>
          </a:prstGeom>
          <a:noFill/>
          <a:ln w="9525">
            <a:noFill/>
            <a:miter lim="800000"/>
            <a:headEnd/>
            <a:tailEnd/>
          </a:ln>
        </p:spPr>
        <p:txBody>
          <a:bodyPr>
            <a:spAutoFit/>
          </a:bodyPr>
          <a:lstStyle/>
          <a:p>
            <a:pPr algn="ctr"/>
            <a:r>
              <a:rPr lang="tr-TR" sz="2000" b="1">
                <a:solidFill>
                  <a:srgbClr val="FF0000"/>
                </a:solidFill>
              </a:rPr>
              <a:t>ÖRNEK İNSANIN İLETİŞİM İLKELERİ</a:t>
            </a:r>
          </a:p>
        </p:txBody>
      </p:sp>
      <p:sp>
        <p:nvSpPr>
          <p:cNvPr id="4" name="3 Metin kutusu"/>
          <p:cNvSpPr txBox="1"/>
          <p:nvPr/>
        </p:nvSpPr>
        <p:spPr>
          <a:xfrm>
            <a:off x="1809750" y="5929313"/>
            <a:ext cx="6000750" cy="46196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tr-TR" sz="2400" b="1" dirty="0"/>
              <a:t>İNSANI YAŞAT Kİ, DEVLET YAŞASIN !</a:t>
            </a:r>
            <a:endParaRPr lang="tr-TR"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3 Metin kutusu"/>
          <p:cNvSpPr txBox="1">
            <a:spLocks noChangeArrowheads="1"/>
          </p:cNvSpPr>
          <p:nvPr/>
        </p:nvSpPr>
        <p:spPr bwMode="auto">
          <a:xfrm>
            <a:off x="0" y="571500"/>
            <a:ext cx="9906000" cy="400050"/>
          </a:xfrm>
          <a:prstGeom prst="rect">
            <a:avLst/>
          </a:prstGeom>
          <a:noFill/>
          <a:ln w="9525">
            <a:noFill/>
            <a:miter lim="800000"/>
            <a:headEnd/>
            <a:tailEnd/>
          </a:ln>
        </p:spPr>
        <p:txBody>
          <a:bodyPr>
            <a:spAutoFit/>
          </a:bodyPr>
          <a:lstStyle/>
          <a:p>
            <a:pPr algn="ctr"/>
            <a:r>
              <a:rPr lang="tr-TR" sz="2000" b="1">
                <a:solidFill>
                  <a:srgbClr val="0000FF"/>
                </a:solidFill>
              </a:rPr>
              <a:t>1- KENDİNİ TANITMA (İLK İNTİBANIN ÖNEMİ)</a:t>
            </a:r>
          </a:p>
        </p:txBody>
      </p:sp>
      <p:pic>
        <p:nvPicPr>
          <p:cNvPr id="5" name="4 Resim" descr="TANITMA.jpg"/>
          <p:cNvPicPr>
            <a:picLocks noChangeAspect="1"/>
          </p:cNvPicPr>
          <p:nvPr/>
        </p:nvPicPr>
        <p:blipFill>
          <a:blip r:embed="rId2" cstate="print"/>
          <a:stretch>
            <a:fillRect/>
          </a:stretch>
        </p:blipFill>
        <p:spPr>
          <a:xfrm>
            <a:off x="1464318" y="1357298"/>
            <a:ext cx="7048676" cy="4970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Metin kutusu"/>
          <p:cNvSpPr txBox="1">
            <a:spLocks noChangeArrowheads="1"/>
          </p:cNvSpPr>
          <p:nvPr/>
        </p:nvSpPr>
        <p:spPr bwMode="auto">
          <a:xfrm>
            <a:off x="0" y="500063"/>
            <a:ext cx="9674225" cy="400050"/>
          </a:xfrm>
          <a:prstGeom prst="rect">
            <a:avLst/>
          </a:prstGeom>
          <a:noFill/>
          <a:ln w="9525">
            <a:noFill/>
            <a:miter lim="800000"/>
            <a:headEnd/>
            <a:tailEnd/>
          </a:ln>
        </p:spPr>
        <p:txBody>
          <a:bodyPr>
            <a:spAutoFit/>
          </a:bodyPr>
          <a:lstStyle/>
          <a:p>
            <a:pPr algn="ctr"/>
            <a:r>
              <a:rPr lang="tr-TR" sz="2000" b="1">
                <a:solidFill>
                  <a:srgbClr val="0000FF"/>
                </a:solidFill>
              </a:rPr>
              <a:t>2- KARŞISINDAKİNİN ÖZELLİKLERİNİ DİKKATE ALMA</a:t>
            </a:r>
          </a:p>
        </p:txBody>
      </p:sp>
      <p:pic>
        <p:nvPicPr>
          <p:cNvPr id="6" name="5 Resim" descr="insan-psikolojisi.jpg"/>
          <p:cNvPicPr>
            <a:picLocks noChangeAspect="1"/>
          </p:cNvPicPr>
          <p:nvPr/>
        </p:nvPicPr>
        <p:blipFill>
          <a:blip r:embed="rId2" cstate="print"/>
          <a:stretch>
            <a:fillRect/>
          </a:stretch>
        </p:blipFill>
        <p:spPr>
          <a:xfrm>
            <a:off x="1315615" y="1071546"/>
            <a:ext cx="7429552" cy="5417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SAN.jpg"/>
          <p:cNvPicPr>
            <a:picLocks noChangeAspect="1"/>
          </p:cNvPicPr>
          <p:nvPr/>
        </p:nvPicPr>
        <p:blipFill>
          <a:blip r:embed="rId2" cstate="print"/>
          <a:stretch>
            <a:fillRect/>
          </a:stretch>
        </p:blipFill>
        <p:spPr>
          <a:xfrm>
            <a:off x="1857353" y="928670"/>
            <a:ext cx="6191250" cy="571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034" name="4 Metin kutusu"/>
          <p:cNvSpPr txBox="1">
            <a:spLocks noChangeArrowheads="1"/>
          </p:cNvSpPr>
          <p:nvPr/>
        </p:nvSpPr>
        <p:spPr bwMode="auto">
          <a:xfrm>
            <a:off x="0" y="428625"/>
            <a:ext cx="9906000" cy="369888"/>
          </a:xfrm>
          <a:prstGeom prst="rect">
            <a:avLst/>
          </a:prstGeom>
          <a:noFill/>
          <a:ln w="9525">
            <a:noFill/>
            <a:miter lim="800000"/>
            <a:headEnd/>
            <a:tailEnd/>
          </a:ln>
        </p:spPr>
        <p:txBody>
          <a:bodyPr>
            <a:spAutoFit/>
          </a:bodyPr>
          <a:lstStyle/>
          <a:p>
            <a:pPr algn="ctr"/>
            <a:r>
              <a:rPr lang="tr-TR" sz="1800" b="1">
                <a:solidFill>
                  <a:srgbClr val="0000FF"/>
                </a:solidFill>
              </a:rPr>
              <a:t>3- TOPLUMUN ÖZELLİKLERİNİ DİKKATE ALMA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3 Metin kutusu"/>
          <p:cNvSpPr txBox="1">
            <a:spLocks noChangeArrowheads="1"/>
          </p:cNvSpPr>
          <p:nvPr/>
        </p:nvSpPr>
        <p:spPr bwMode="auto">
          <a:xfrm>
            <a:off x="0" y="357188"/>
            <a:ext cx="9906000" cy="400050"/>
          </a:xfrm>
          <a:prstGeom prst="rect">
            <a:avLst/>
          </a:prstGeom>
          <a:noFill/>
          <a:ln w="9525">
            <a:noFill/>
            <a:miter lim="800000"/>
            <a:headEnd/>
            <a:tailEnd/>
          </a:ln>
        </p:spPr>
        <p:txBody>
          <a:bodyPr>
            <a:spAutoFit/>
          </a:bodyPr>
          <a:lstStyle/>
          <a:p>
            <a:pPr algn="ctr"/>
            <a:r>
              <a:rPr lang="tr-TR" sz="2000" b="1">
                <a:solidFill>
                  <a:srgbClr val="0000FF"/>
                </a:solidFill>
              </a:rPr>
              <a:t>4- İLETİŞİME AÇIK OLMA</a:t>
            </a:r>
          </a:p>
        </p:txBody>
      </p:sp>
      <p:pic>
        <p:nvPicPr>
          <p:cNvPr id="5" name="4 Resim" descr="iletişime açık olmak.jpg"/>
          <p:cNvPicPr>
            <a:picLocks noChangeAspect="1"/>
          </p:cNvPicPr>
          <p:nvPr/>
        </p:nvPicPr>
        <p:blipFill>
          <a:blip r:embed="rId2" cstate="print"/>
          <a:stretch>
            <a:fillRect/>
          </a:stretch>
        </p:blipFill>
        <p:spPr>
          <a:xfrm>
            <a:off x="928659" y="857233"/>
            <a:ext cx="8203429" cy="5679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mpati.bmp"/>
          <p:cNvPicPr>
            <a:picLocks noChangeAspect="1"/>
          </p:cNvPicPr>
          <p:nvPr/>
        </p:nvPicPr>
        <p:blipFill>
          <a:blip r:embed="rId2" cstate="print"/>
          <a:srcRect b="7324"/>
          <a:stretch>
            <a:fillRect/>
          </a:stretch>
        </p:blipFill>
        <p:spPr>
          <a:xfrm>
            <a:off x="2545313" y="973937"/>
            <a:ext cx="4806813" cy="581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082" name="4 Metin kutusu"/>
          <p:cNvSpPr txBox="1">
            <a:spLocks noChangeArrowheads="1"/>
          </p:cNvSpPr>
          <p:nvPr/>
        </p:nvSpPr>
        <p:spPr bwMode="auto">
          <a:xfrm>
            <a:off x="0" y="428625"/>
            <a:ext cx="9906000" cy="400050"/>
          </a:xfrm>
          <a:prstGeom prst="rect">
            <a:avLst/>
          </a:prstGeom>
          <a:noFill/>
          <a:ln w="9525">
            <a:noFill/>
            <a:miter lim="800000"/>
            <a:headEnd/>
            <a:tailEnd/>
          </a:ln>
        </p:spPr>
        <p:txBody>
          <a:bodyPr>
            <a:spAutoFit/>
          </a:bodyPr>
          <a:lstStyle/>
          <a:p>
            <a:pPr algn="ctr"/>
            <a:r>
              <a:rPr lang="tr-TR" sz="2000" b="1">
                <a:solidFill>
                  <a:srgbClr val="0000FF"/>
                </a:solidFill>
              </a:rPr>
              <a:t>5- EMPATİ İLE KARŞISINDAKİNİ ETKİLEME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nsan Sevgisi Resimleri"/>
          <p:cNvPicPr>
            <a:picLocks noChangeAspect="1" noChangeArrowheads="1"/>
          </p:cNvPicPr>
          <p:nvPr/>
        </p:nvPicPr>
        <p:blipFill>
          <a:blip r:embed="rId2" cstate="print"/>
          <a:srcRect l="5262" t="8188" r="12281" b="6659"/>
          <a:stretch>
            <a:fillRect/>
          </a:stretch>
        </p:blipFill>
        <p:spPr bwMode="auto">
          <a:xfrm>
            <a:off x="309530" y="1049338"/>
            <a:ext cx="3196634" cy="5538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52" name="Picture 4" descr="http://img87.imageshack.us/img87/8282/sevgicanverir.jpg">
            <a:hlinkClick r:id="rId3"/>
          </p:cNvPr>
          <p:cNvPicPr>
            <a:picLocks noChangeAspect="1" noChangeArrowheads="1"/>
          </p:cNvPicPr>
          <p:nvPr/>
        </p:nvPicPr>
        <p:blipFill>
          <a:blip r:embed="rId4" cstate="print"/>
          <a:srcRect/>
          <a:stretch>
            <a:fillRect/>
          </a:stretch>
        </p:blipFill>
        <p:spPr bwMode="auto">
          <a:xfrm>
            <a:off x="3667116" y="1643050"/>
            <a:ext cx="6036476" cy="3688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7107" name="3 Metin kutusu"/>
          <p:cNvSpPr txBox="1">
            <a:spLocks noChangeArrowheads="1"/>
          </p:cNvSpPr>
          <p:nvPr/>
        </p:nvSpPr>
        <p:spPr bwMode="auto">
          <a:xfrm>
            <a:off x="2024063" y="249238"/>
            <a:ext cx="6191250" cy="400050"/>
          </a:xfrm>
          <a:prstGeom prst="rect">
            <a:avLst/>
          </a:prstGeom>
          <a:noFill/>
          <a:ln w="9525">
            <a:noFill/>
            <a:miter lim="800000"/>
            <a:headEnd/>
            <a:tailEnd/>
          </a:ln>
        </p:spPr>
        <p:txBody>
          <a:bodyPr>
            <a:spAutoFit/>
          </a:bodyPr>
          <a:lstStyle/>
          <a:p>
            <a:pPr algn="ctr"/>
            <a:r>
              <a:rPr lang="tr-TR" sz="2000" b="1">
                <a:solidFill>
                  <a:srgbClr val="0000FF"/>
                </a:solidFill>
              </a:rPr>
              <a:t>6 - İNSAN SEVGİSİNİ ÖNE ÇIKARMAK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2"/>
          <a:srcRect/>
          <a:stretch>
            <a:fillRect/>
          </a:stretch>
        </p:blipFill>
        <p:spPr bwMode="auto">
          <a:xfrm>
            <a:off x="488950" y="1371600"/>
            <a:ext cx="4076700" cy="5057775"/>
          </a:xfrm>
          <a:prstGeom prst="rect">
            <a:avLst/>
          </a:prstGeom>
          <a:noFill/>
          <a:ln w="9525">
            <a:noFill/>
            <a:miter lim="800000"/>
            <a:headEnd/>
            <a:tailEnd/>
          </a:ln>
        </p:spPr>
      </p:pic>
      <p:pic>
        <p:nvPicPr>
          <p:cNvPr id="11266" name="Picture 3"/>
          <p:cNvPicPr>
            <a:picLocks noChangeAspect="1" noChangeArrowheads="1"/>
          </p:cNvPicPr>
          <p:nvPr/>
        </p:nvPicPr>
        <p:blipFill>
          <a:blip r:embed="rId3"/>
          <a:srcRect/>
          <a:stretch>
            <a:fillRect/>
          </a:stretch>
        </p:blipFill>
        <p:spPr bwMode="auto">
          <a:xfrm>
            <a:off x="4702175" y="1433513"/>
            <a:ext cx="4537075" cy="2138362"/>
          </a:xfrm>
          <a:prstGeom prst="rect">
            <a:avLst/>
          </a:prstGeom>
          <a:noFill/>
          <a:ln w="9525">
            <a:noFill/>
            <a:miter lim="800000"/>
            <a:headEnd/>
            <a:tailEnd/>
          </a:ln>
        </p:spPr>
      </p:pic>
      <p:pic>
        <p:nvPicPr>
          <p:cNvPr id="11267" name="Picture 4"/>
          <p:cNvPicPr>
            <a:picLocks noChangeAspect="1" noChangeArrowheads="1"/>
          </p:cNvPicPr>
          <p:nvPr/>
        </p:nvPicPr>
        <p:blipFill>
          <a:blip r:embed="rId4"/>
          <a:srcRect/>
          <a:stretch>
            <a:fillRect/>
          </a:stretch>
        </p:blipFill>
        <p:spPr bwMode="auto">
          <a:xfrm>
            <a:off x="4881563" y="3803650"/>
            <a:ext cx="4286250" cy="2554288"/>
          </a:xfrm>
          <a:prstGeom prst="rect">
            <a:avLst/>
          </a:prstGeom>
          <a:noFill/>
          <a:ln w="9525">
            <a:noFill/>
            <a:miter lim="800000"/>
            <a:headEnd/>
            <a:tailEnd/>
          </a:ln>
        </p:spPr>
      </p:pic>
      <p:sp>
        <p:nvSpPr>
          <p:cNvPr id="11268"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3 Metin kutusu"/>
          <p:cNvSpPr txBox="1">
            <a:spLocks noChangeArrowheads="1"/>
          </p:cNvSpPr>
          <p:nvPr/>
        </p:nvSpPr>
        <p:spPr bwMode="auto">
          <a:xfrm>
            <a:off x="0" y="285750"/>
            <a:ext cx="9906000" cy="400050"/>
          </a:xfrm>
          <a:prstGeom prst="rect">
            <a:avLst/>
          </a:prstGeom>
          <a:noFill/>
          <a:ln w="9525">
            <a:noFill/>
            <a:miter lim="800000"/>
            <a:headEnd/>
            <a:tailEnd/>
          </a:ln>
        </p:spPr>
        <p:txBody>
          <a:bodyPr>
            <a:spAutoFit/>
          </a:bodyPr>
          <a:lstStyle/>
          <a:p>
            <a:pPr algn="ctr"/>
            <a:r>
              <a:rPr lang="tr-TR" sz="2000" b="1">
                <a:solidFill>
                  <a:srgbClr val="0000FF"/>
                </a:solidFill>
              </a:rPr>
              <a:t>7- İNSANLARIN AKIL VE DUYGULARINA HİTAP ETME</a:t>
            </a:r>
          </a:p>
        </p:txBody>
      </p:sp>
      <p:pic>
        <p:nvPicPr>
          <p:cNvPr id="84994" name="Picture 2" descr="http://4.bp.blogspot.com/-gsX2Syhwv6A/UMOYW_kfuNI/AAAAAAAAAIU/OFvDvEbyNQM/s1600/eq_iceberg1.jpg"/>
          <p:cNvPicPr>
            <a:picLocks noChangeAspect="1" noChangeArrowheads="1"/>
          </p:cNvPicPr>
          <p:nvPr/>
        </p:nvPicPr>
        <p:blipFill>
          <a:blip r:embed="rId2" cstate="print"/>
          <a:srcRect l="2885" r="5769"/>
          <a:stretch>
            <a:fillRect/>
          </a:stretch>
        </p:blipFill>
        <p:spPr bwMode="auto">
          <a:xfrm>
            <a:off x="3792133" y="1386399"/>
            <a:ext cx="6036476" cy="4066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996" name="Picture 4" descr="http://1.bp.blogspot.com/-YlfJpyP--6g/UMOYEpcYJkI/AAAAAAAAAIM/J-jRw0pRwvQ/s1600/neuroscience-300x300.jpg"/>
          <p:cNvPicPr>
            <a:picLocks noChangeAspect="1" noChangeArrowheads="1"/>
          </p:cNvPicPr>
          <p:nvPr/>
        </p:nvPicPr>
        <p:blipFill>
          <a:blip r:embed="rId3" cstate="print"/>
          <a:srcRect/>
          <a:stretch>
            <a:fillRect/>
          </a:stretch>
        </p:blipFill>
        <p:spPr bwMode="auto">
          <a:xfrm>
            <a:off x="154748" y="1857364"/>
            <a:ext cx="3559994" cy="3286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önemsemek.jpg"/>
          <p:cNvPicPr>
            <a:picLocks noChangeAspect="1"/>
          </p:cNvPicPr>
          <p:nvPr/>
        </p:nvPicPr>
        <p:blipFill>
          <a:blip r:embed="rId2" cstate="print"/>
          <a:stretch>
            <a:fillRect/>
          </a:stretch>
        </p:blipFill>
        <p:spPr>
          <a:xfrm>
            <a:off x="1934745" y="3460450"/>
            <a:ext cx="6158091" cy="3183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154" name="4 Metin kutusu"/>
          <p:cNvSpPr txBox="1">
            <a:spLocks noChangeArrowheads="1"/>
          </p:cNvSpPr>
          <p:nvPr/>
        </p:nvSpPr>
        <p:spPr bwMode="auto">
          <a:xfrm>
            <a:off x="0" y="71438"/>
            <a:ext cx="9906000" cy="400050"/>
          </a:xfrm>
          <a:prstGeom prst="rect">
            <a:avLst/>
          </a:prstGeom>
          <a:noFill/>
          <a:ln w="9525">
            <a:noFill/>
            <a:miter lim="800000"/>
            <a:headEnd/>
            <a:tailEnd/>
          </a:ln>
        </p:spPr>
        <p:txBody>
          <a:bodyPr>
            <a:spAutoFit/>
          </a:bodyPr>
          <a:lstStyle/>
          <a:p>
            <a:pPr algn="ctr"/>
            <a:r>
              <a:rPr lang="tr-TR" sz="2000" b="1">
                <a:solidFill>
                  <a:srgbClr val="0000FF"/>
                </a:solidFill>
              </a:rPr>
              <a:t>8- İNSANLARI VE DEĞER VERDİĞİ ŞEYLERİ ÖNEMSEMEK</a:t>
            </a:r>
          </a:p>
        </p:txBody>
      </p:sp>
      <p:pic>
        <p:nvPicPr>
          <p:cNvPr id="84997" name="Picture 5" descr="http://blog.straightnorth.com/wp-content/uploads/2008/01/word-sell-care-about-image.jpg">
            <a:hlinkClick r:id="rId3"/>
          </p:cNvPr>
          <p:cNvPicPr>
            <a:picLocks noChangeAspect="1" noChangeArrowheads="1"/>
          </p:cNvPicPr>
          <p:nvPr/>
        </p:nvPicPr>
        <p:blipFill>
          <a:blip r:embed="rId4" cstate="print"/>
          <a:srcRect b="10376"/>
          <a:stretch>
            <a:fillRect/>
          </a:stretch>
        </p:blipFill>
        <p:spPr bwMode="auto">
          <a:xfrm>
            <a:off x="2786047" y="571480"/>
            <a:ext cx="4606799" cy="27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3 Metin kutusu"/>
          <p:cNvSpPr txBox="1">
            <a:spLocks noChangeArrowheads="1"/>
          </p:cNvSpPr>
          <p:nvPr/>
        </p:nvSpPr>
        <p:spPr bwMode="auto">
          <a:xfrm>
            <a:off x="0" y="142875"/>
            <a:ext cx="9906000" cy="400050"/>
          </a:xfrm>
          <a:prstGeom prst="rect">
            <a:avLst/>
          </a:prstGeom>
          <a:noFill/>
          <a:ln w="9525">
            <a:noFill/>
            <a:miter lim="800000"/>
            <a:headEnd/>
            <a:tailEnd/>
          </a:ln>
        </p:spPr>
        <p:txBody>
          <a:bodyPr>
            <a:spAutoFit/>
          </a:bodyPr>
          <a:lstStyle/>
          <a:p>
            <a:pPr algn="ctr"/>
            <a:r>
              <a:rPr lang="tr-TR" sz="2000" b="1">
                <a:solidFill>
                  <a:srgbClr val="0000FF"/>
                </a:solidFill>
              </a:rPr>
              <a:t>9- KİŞİLERİN YETENEKLERİNDEN İSTİFADE ETME</a:t>
            </a:r>
          </a:p>
        </p:txBody>
      </p:sp>
      <p:pic>
        <p:nvPicPr>
          <p:cNvPr id="1026" name="Picture 2" descr="http://www.beyaznokta.org.tr/cms/images/201003291821_kabiliyet_sm.jpg">
            <a:hlinkClick r:id="rId2"/>
          </p:cNvPr>
          <p:cNvPicPr>
            <a:picLocks noChangeAspect="1" noChangeArrowheads="1"/>
          </p:cNvPicPr>
          <p:nvPr/>
        </p:nvPicPr>
        <p:blipFill>
          <a:blip r:embed="rId3" cstate="print"/>
          <a:srcRect/>
          <a:stretch>
            <a:fillRect/>
          </a:stretch>
        </p:blipFill>
        <p:spPr bwMode="auto">
          <a:xfrm>
            <a:off x="619095" y="513922"/>
            <a:ext cx="3714776" cy="3095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http://static.tr.groupon-content.net/61/76/1317646687661.jpg">
            <a:hlinkClick r:id="rId4"/>
          </p:cNvPr>
          <p:cNvPicPr>
            <a:picLocks noChangeAspect="1" noChangeArrowheads="1"/>
          </p:cNvPicPr>
          <p:nvPr/>
        </p:nvPicPr>
        <p:blipFill>
          <a:blip r:embed="rId5" cstate="print"/>
          <a:srcRect/>
          <a:stretch>
            <a:fillRect/>
          </a:stretch>
        </p:blipFill>
        <p:spPr bwMode="auto">
          <a:xfrm>
            <a:off x="4643435" y="547668"/>
            <a:ext cx="4875644" cy="3000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p:cNvPicPr>
            <a:picLocks noChangeAspect="1" noChangeArrowheads="1"/>
          </p:cNvPicPr>
          <p:nvPr/>
        </p:nvPicPr>
        <p:blipFill>
          <a:blip r:embed="rId6" cstate="print"/>
          <a:srcRect/>
          <a:stretch>
            <a:fillRect/>
          </a:stretch>
        </p:blipFill>
        <p:spPr bwMode="auto">
          <a:xfrm>
            <a:off x="228732" y="3767973"/>
            <a:ext cx="4956442" cy="2870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descr="http://3.bp.blogspot.com/_QVg5coXjYuI/SxJOu6as-gI/AAAAAAAAA7E/dH_frvRSvlM/s1600/yetenek.jpg">
            <a:hlinkClick r:id="rId7"/>
          </p:cNvPr>
          <p:cNvPicPr>
            <a:picLocks noChangeAspect="1" noChangeArrowheads="1"/>
          </p:cNvPicPr>
          <p:nvPr/>
        </p:nvPicPr>
        <p:blipFill>
          <a:blip r:embed="rId8" cstate="print"/>
          <a:srcRect/>
          <a:stretch>
            <a:fillRect/>
          </a:stretch>
        </p:blipFill>
        <p:spPr bwMode="auto">
          <a:xfrm>
            <a:off x="5262565" y="3695590"/>
            <a:ext cx="4333905" cy="3019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3 Metin kutusu"/>
          <p:cNvSpPr txBox="1">
            <a:spLocks noChangeArrowheads="1"/>
          </p:cNvSpPr>
          <p:nvPr/>
        </p:nvSpPr>
        <p:spPr bwMode="auto">
          <a:xfrm>
            <a:off x="0" y="428625"/>
            <a:ext cx="9906000" cy="400050"/>
          </a:xfrm>
          <a:prstGeom prst="rect">
            <a:avLst/>
          </a:prstGeom>
          <a:noFill/>
          <a:ln w="9525">
            <a:noFill/>
            <a:miter lim="800000"/>
            <a:headEnd/>
            <a:tailEnd/>
          </a:ln>
        </p:spPr>
        <p:txBody>
          <a:bodyPr>
            <a:spAutoFit/>
          </a:bodyPr>
          <a:lstStyle/>
          <a:p>
            <a:pPr algn="ctr"/>
            <a:r>
              <a:rPr lang="tr-TR" sz="2000" b="1">
                <a:solidFill>
                  <a:srgbClr val="0000FF"/>
                </a:solidFill>
              </a:rPr>
              <a:t>10- HEDİYE VEREREK GÖNLÜNÜ ALMA</a:t>
            </a:r>
          </a:p>
        </p:txBody>
      </p:sp>
      <p:pic>
        <p:nvPicPr>
          <p:cNvPr id="5" name="4 Resim" descr="hediyeleşmek.gif"/>
          <p:cNvPicPr>
            <a:picLocks noChangeAspect="1"/>
          </p:cNvPicPr>
          <p:nvPr/>
        </p:nvPicPr>
        <p:blipFill>
          <a:blip r:embed="rId2" cstate="print"/>
          <a:stretch>
            <a:fillRect/>
          </a:stretch>
        </p:blipFill>
        <p:spPr>
          <a:xfrm>
            <a:off x="1006051" y="1071546"/>
            <a:ext cx="7913101" cy="4981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03" name="Picture 2" descr="http://www.siverekgenclik.com/resimler/2/9174.jpg">
            <a:hlinkClick r:id="rId3"/>
          </p:cNvPr>
          <p:cNvPicPr>
            <a:picLocks noChangeAspect="1" noChangeArrowheads="1"/>
          </p:cNvPicPr>
          <p:nvPr/>
        </p:nvPicPr>
        <p:blipFill>
          <a:blip r:embed="rId4"/>
          <a:srcRect/>
          <a:stretch>
            <a:fillRect/>
          </a:stretch>
        </p:blipFill>
        <p:spPr bwMode="auto">
          <a:xfrm>
            <a:off x="5184775" y="2643188"/>
            <a:ext cx="852488" cy="793750"/>
          </a:xfrm>
          <a:prstGeom prst="rect">
            <a:avLst/>
          </a:prstGeom>
          <a:noFill/>
          <a:ln w="9525">
            <a:noFill/>
            <a:miter lim="800000"/>
            <a:headEnd/>
            <a:tailEnd/>
          </a:ln>
        </p:spPr>
      </p:pic>
      <p:pic>
        <p:nvPicPr>
          <p:cNvPr id="51204" name="Picture 2" descr="http://www.siverekgenclik.com/resimler/2/9174.jpg">
            <a:hlinkClick r:id="rId3"/>
          </p:cNvPr>
          <p:cNvPicPr>
            <a:picLocks noChangeAspect="1" noChangeArrowheads="1"/>
          </p:cNvPicPr>
          <p:nvPr/>
        </p:nvPicPr>
        <p:blipFill>
          <a:blip r:embed="rId4"/>
          <a:srcRect/>
          <a:stretch>
            <a:fillRect/>
          </a:stretch>
        </p:blipFill>
        <p:spPr bwMode="auto">
          <a:xfrm>
            <a:off x="6037263" y="2643188"/>
            <a:ext cx="850900" cy="793750"/>
          </a:xfrm>
          <a:prstGeom prst="rect">
            <a:avLst/>
          </a:prstGeom>
          <a:noFill/>
          <a:ln w="9525">
            <a:noFill/>
            <a:miter lim="800000"/>
            <a:headEnd/>
            <a:tailEnd/>
          </a:ln>
        </p:spPr>
      </p:pic>
      <p:pic>
        <p:nvPicPr>
          <p:cNvPr id="51205" name="Picture 2" descr="http://www.siverekgenclik.com/resimler/2/9174.jpg">
            <a:hlinkClick r:id="rId3"/>
          </p:cNvPr>
          <p:cNvPicPr>
            <a:picLocks noChangeAspect="1" noChangeArrowheads="1"/>
          </p:cNvPicPr>
          <p:nvPr/>
        </p:nvPicPr>
        <p:blipFill>
          <a:blip r:embed="rId4"/>
          <a:srcRect/>
          <a:stretch>
            <a:fillRect/>
          </a:stretch>
        </p:blipFill>
        <p:spPr bwMode="auto">
          <a:xfrm>
            <a:off x="6888163" y="2643188"/>
            <a:ext cx="850900" cy="793750"/>
          </a:xfrm>
          <a:prstGeom prst="rect">
            <a:avLst/>
          </a:prstGeom>
          <a:noFill/>
          <a:ln w="9525">
            <a:noFill/>
            <a:miter lim="800000"/>
            <a:headEnd/>
            <a:tailEnd/>
          </a:ln>
        </p:spPr>
      </p:pic>
      <p:pic>
        <p:nvPicPr>
          <p:cNvPr id="51206" name="Picture 2" descr="http://www.siverekgenclik.com/resimler/2/9174.jpg">
            <a:hlinkClick r:id="rId3"/>
          </p:cNvPr>
          <p:cNvPicPr>
            <a:picLocks noChangeAspect="1" noChangeArrowheads="1"/>
          </p:cNvPicPr>
          <p:nvPr/>
        </p:nvPicPr>
        <p:blipFill>
          <a:blip r:embed="rId4"/>
          <a:srcRect/>
          <a:stretch>
            <a:fillRect/>
          </a:stretch>
        </p:blipFill>
        <p:spPr bwMode="auto">
          <a:xfrm>
            <a:off x="7661275" y="2635250"/>
            <a:ext cx="852488"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3 Metin kutusu"/>
          <p:cNvSpPr txBox="1">
            <a:spLocks noChangeArrowheads="1"/>
          </p:cNvSpPr>
          <p:nvPr/>
        </p:nvSpPr>
        <p:spPr bwMode="auto">
          <a:xfrm>
            <a:off x="0" y="0"/>
            <a:ext cx="9906000" cy="646113"/>
          </a:xfrm>
          <a:prstGeom prst="rect">
            <a:avLst/>
          </a:prstGeom>
          <a:noFill/>
          <a:ln w="9525">
            <a:noFill/>
            <a:miter lim="800000"/>
            <a:headEnd/>
            <a:tailEnd/>
          </a:ln>
        </p:spPr>
        <p:txBody>
          <a:bodyPr>
            <a:spAutoFit/>
          </a:bodyPr>
          <a:lstStyle/>
          <a:p>
            <a:pPr algn="ctr"/>
            <a:r>
              <a:rPr lang="tr-TR" sz="1800" b="1">
                <a:solidFill>
                  <a:srgbClr val="0000FF"/>
                </a:solidFill>
              </a:rPr>
              <a:t>11- KOLAYLAŞTIRMA (BASİTLEŞTİRME)  </a:t>
            </a:r>
          </a:p>
          <a:p>
            <a:pPr algn="ctr"/>
            <a:r>
              <a:rPr lang="tr-TR" sz="1800" b="1">
                <a:solidFill>
                  <a:srgbClr val="0000FF"/>
                </a:solidFill>
              </a:rPr>
              <a:t>VE TEDRİCİLİK YÖNTEMİYLE İLETİŞİM</a:t>
            </a:r>
          </a:p>
        </p:txBody>
      </p:sp>
      <p:pic>
        <p:nvPicPr>
          <p:cNvPr id="89090" name="Picture 2" descr="http://www.evrimteorisi.info/Repository/Images/onemli-bir-asama-filizlenme_591x270.jpg">
            <a:hlinkClick r:id="rId2"/>
          </p:cNvPr>
          <p:cNvPicPr>
            <a:picLocks noChangeAspect="1" noChangeArrowheads="1"/>
          </p:cNvPicPr>
          <p:nvPr/>
        </p:nvPicPr>
        <p:blipFill>
          <a:blip r:embed="rId3" cstate="print"/>
          <a:srcRect/>
          <a:stretch>
            <a:fillRect/>
          </a:stretch>
        </p:blipFill>
        <p:spPr bwMode="auto">
          <a:xfrm>
            <a:off x="1934745" y="571480"/>
            <a:ext cx="6098381" cy="2571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9092" name="Picture 4" descr="http://files.myopera.com/maide/blog/.....jpg">
            <a:hlinkClick r:id="rId4"/>
          </p:cNvPr>
          <p:cNvPicPr>
            <a:picLocks noChangeAspect="1" noChangeArrowheads="1"/>
          </p:cNvPicPr>
          <p:nvPr/>
        </p:nvPicPr>
        <p:blipFill>
          <a:blip r:embed="rId5" cstate="print"/>
          <a:srcRect t="12436" r="9558" b="19035"/>
          <a:stretch>
            <a:fillRect/>
          </a:stretch>
        </p:blipFill>
        <p:spPr bwMode="auto">
          <a:xfrm>
            <a:off x="1393006" y="3214686"/>
            <a:ext cx="3173038" cy="2571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9094" name="Picture 6" descr="http://4.bp.blogspot.com/-MVDodRtvXQ8/UFlp93qmNmI/AAAAAAAAAao/-pLIlj7UMz8/s1600/Nerden+Nereye...jpg"/>
          <p:cNvPicPr>
            <a:picLocks noChangeAspect="1" noChangeArrowheads="1"/>
          </p:cNvPicPr>
          <p:nvPr/>
        </p:nvPicPr>
        <p:blipFill>
          <a:blip r:embed="rId6" cstate="print"/>
          <a:srcRect l="7120" t="34018" r="3481" b="46544"/>
          <a:stretch>
            <a:fillRect/>
          </a:stretch>
        </p:blipFill>
        <p:spPr bwMode="auto">
          <a:xfrm>
            <a:off x="773877" y="5857893"/>
            <a:ext cx="8435637" cy="898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9096" name="Picture 8" descr="http://www.uyap.gov.tr/tanitim/asama.jpg">
            <a:hlinkClick r:id="rId7"/>
          </p:cNvPr>
          <p:cNvPicPr>
            <a:picLocks noChangeAspect="1" noChangeArrowheads="1"/>
          </p:cNvPicPr>
          <p:nvPr/>
        </p:nvPicPr>
        <p:blipFill>
          <a:blip r:embed="rId8" cstate="print"/>
          <a:srcRect/>
          <a:stretch>
            <a:fillRect/>
          </a:stretch>
        </p:blipFill>
        <p:spPr bwMode="auto">
          <a:xfrm>
            <a:off x="5107782" y="3247072"/>
            <a:ext cx="3327820" cy="2539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3 Metin kutusu"/>
          <p:cNvSpPr txBox="1">
            <a:spLocks noChangeArrowheads="1"/>
          </p:cNvSpPr>
          <p:nvPr/>
        </p:nvSpPr>
        <p:spPr bwMode="auto">
          <a:xfrm>
            <a:off x="0" y="71438"/>
            <a:ext cx="9906000" cy="400050"/>
          </a:xfrm>
          <a:prstGeom prst="rect">
            <a:avLst/>
          </a:prstGeom>
          <a:noFill/>
          <a:ln w="9525">
            <a:noFill/>
            <a:miter lim="800000"/>
            <a:headEnd/>
            <a:tailEnd/>
          </a:ln>
        </p:spPr>
        <p:txBody>
          <a:bodyPr>
            <a:spAutoFit/>
          </a:bodyPr>
          <a:lstStyle/>
          <a:p>
            <a:pPr algn="ctr"/>
            <a:r>
              <a:rPr lang="tr-TR" sz="2000" b="1">
                <a:solidFill>
                  <a:srgbClr val="0000FF"/>
                </a:solidFill>
              </a:rPr>
              <a:t>12- MUHATABA SORUMLULUK VERME</a:t>
            </a:r>
          </a:p>
        </p:txBody>
      </p:sp>
      <p:pic>
        <p:nvPicPr>
          <p:cNvPr id="93186" name="Picture 2" descr="http://anaokulu.atilimkoleji.com/panel/spot_resim/2012101614067.jpg">
            <a:hlinkClick r:id="rId2"/>
          </p:cNvPr>
          <p:cNvPicPr>
            <a:picLocks noChangeAspect="1" noChangeArrowheads="1"/>
          </p:cNvPicPr>
          <p:nvPr/>
        </p:nvPicPr>
        <p:blipFill>
          <a:blip r:embed="rId3" cstate="print"/>
          <a:srcRect b="5808"/>
          <a:stretch>
            <a:fillRect/>
          </a:stretch>
        </p:blipFill>
        <p:spPr bwMode="auto">
          <a:xfrm>
            <a:off x="773877" y="714355"/>
            <a:ext cx="3946950" cy="2749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3190" name="Picture 6" descr="http://3.bp.blogspot.com/-qtHcXMfXI0Y/T5EhAgj1luI/AAAAAAAACBI/sE9_lxaB6u8/s1600/521959_216307585144763_144236762351846_379548_2142012592_n.jpg">
            <a:hlinkClick r:id="rId4"/>
          </p:cNvPr>
          <p:cNvPicPr>
            <a:picLocks noChangeAspect="1" noChangeArrowheads="1"/>
          </p:cNvPicPr>
          <p:nvPr/>
        </p:nvPicPr>
        <p:blipFill>
          <a:blip r:embed="rId5" cstate="print"/>
          <a:srcRect t="2331"/>
          <a:stretch>
            <a:fillRect/>
          </a:stretch>
        </p:blipFill>
        <p:spPr bwMode="auto">
          <a:xfrm>
            <a:off x="928659" y="3571876"/>
            <a:ext cx="3327820" cy="2992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3196" name="Picture 12" descr="http://img41.imageshack.us/img41/220/kureselaydinlanmagorsel.jpg">
            <a:hlinkClick r:id="rId6"/>
          </p:cNvPr>
          <p:cNvPicPr>
            <a:picLocks noChangeAspect="1" noChangeArrowheads="1"/>
          </p:cNvPicPr>
          <p:nvPr/>
        </p:nvPicPr>
        <p:blipFill>
          <a:blip r:embed="rId7" cstate="print"/>
          <a:srcRect t="8894" b="11057"/>
          <a:stretch>
            <a:fillRect/>
          </a:stretch>
        </p:blipFill>
        <p:spPr bwMode="auto">
          <a:xfrm>
            <a:off x="5417347" y="705038"/>
            <a:ext cx="3869558" cy="27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3198" name="Picture 14" descr="http://notoku.com/wp-content/uploads/2419_09_sek_9_2.gif">
            <a:hlinkClick r:id="rId8"/>
          </p:cNvPr>
          <p:cNvPicPr>
            <a:picLocks noChangeAspect="1" noChangeArrowheads="1"/>
          </p:cNvPicPr>
          <p:nvPr/>
        </p:nvPicPr>
        <p:blipFill>
          <a:blip r:embed="rId9" cstate="print"/>
          <a:srcRect t="13332"/>
          <a:stretch>
            <a:fillRect/>
          </a:stretch>
        </p:blipFill>
        <p:spPr bwMode="auto">
          <a:xfrm>
            <a:off x="5072846" y="3714752"/>
            <a:ext cx="4583875" cy="2928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3 Metin kutusu"/>
          <p:cNvSpPr txBox="1">
            <a:spLocks noChangeArrowheads="1"/>
          </p:cNvSpPr>
          <p:nvPr/>
        </p:nvSpPr>
        <p:spPr bwMode="auto">
          <a:xfrm>
            <a:off x="0" y="71438"/>
            <a:ext cx="9906000" cy="400050"/>
          </a:xfrm>
          <a:prstGeom prst="rect">
            <a:avLst/>
          </a:prstGeom>
          <a:noFill/>
          <a:ln w="9525">
            <a:noFill/>
            <a:miter lim="800000"/>
            <a:headEnd/>
            <a:tailEnd/>
          </a:ln>
        </p:spPr>
        <p:txBody>
          <a:bodyPr>
            <a:spAutoFit/>
          </a:bodyPr>
          <a:lstStyle/>
          <a:p>
            <a:pPr algn="ctr"/>
            <a:r>
              <a:rPr lang="tr-TR" sz="2000" b="1">
                <a:solidFill>
                  <a:srgbClr val="0000FF"/>
                </a:solidFill>
              </a:rPr>
              <a:t>13- SABIR VE TAHAMMÜL GÖSTERME</a:t>
            </a:r>
          </a:p>
        </p:txBody>
      </p:sp>
      <p:pic>
        <p:nvPicPr>
          <p:cNvPr id="92162" name="Picture 2" descr="Sabır �şi"/>
          <p:cNvPicPr>
            <a:picLocks noChangeAspect="1" noChangeArrowheads="1"/>
          </p:cNvPicPr>
          <p:nvPr/>
        </p:nvPicPr>
        <p:blipFill>
          <a:blip r:embed="rId2" cstate="print"/>
          <a:srcRect t="12330" b="4167"/>
          <a:stretch>
            <a:fillRect/>
          </a:stretch>
        </p:blipFill>
        <p:spPr bwMode="auto">
          <a:xfrm>
            <a:off x="619095" y="571480"/>
            <a:ext cx="3869558" cy="2982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164" name="Picture 4" descr="http://3.bp.blogspot.com/-b1-ecYx47RE/TbBgxumyuUI/AAAAAAAAADQ/Ybl3KABJy2U/s1600/6e7e2be40361cbdacf10eecdc9215b82_1274129614.jpg">
            <a:hlinkClick r:id="rId3"/>
          </p:cNvPr>
          <p:cNvPicPr>
            <a:picLocks noChangeAspect="1" noChangeArrowheads="1"/>
          </p:cNvPicPr>
          <p:nvPr/>
        </p:nvPicPr>
        <p:blipFill>
          <a:blip r:embed="rId4" cstate="print"/>
          <a:srcRect/>
          <a:stretch>
            <a:fillRect/>
          </a:stretch>
        </p:blipFill>
        <p:spPr bwMode="auto">
          <a:xfrm>
            <a:off x="5107782" y="571480"/>
            <a:ext cx="4075409" cy="3000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166" name="Picture 6" descr="http://i.sabah.com.tr/sbh/2011/04/17/IcerikResim/715274196045.jpg">
            <a:hlinkClick r:id="rId5"/>
          </p:cNvPr>
          <p:cNvPicPr>
            <a:picLocks noChangeAspect="1" noChangeArrowheads="1"/>
          </p:cNvPicPr>
          <p:nvPr/>
        </p:nvPicPr>
        <p:blipFill>
          <a:blip r:embed="rId6" cstate="print"/>
          <a:srcRect l="11236" r="11717"/>
          <a:stretch>
            <a:fillRect/>
          </a:stretch>
        </p:blipFill>
        <p:spPr bwMode="auto">
          <a:xfrm>
            <a:off x="232139" y="3643315"/>
            <a:ext cx="3714776" cy="2967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168" name="Picture 8" descr="http://4.bp.blogspot.com/-H1AvADTOgbc/UKZVaKd8aYI/AAAAAAAAFNY/ndjef16CDvY/s640/antoine-de-saint-exupery-kucuk-prens-kitabindan-alinti-cicek-tirtil-kelebek-tahammul.jpg">
            <a:hlinkClick r:id="rId7"/>
          </p:cNvPr>
          <p:cNvPicPr>
            <a:picLocks noChangeAspect="1" noChangeArrowheads="1"/>
          </p:cNvPicPr>
          <p:nvPr/>
        </p:nvPicPr>
        <p:blipFill>
          <a:blip r:embed="rId8" cstate="print"/>
          <a:srcRect/>
          <a:stretch>
            <a:fillRect/>
          </a:stretch>
        </p:blipFill>
        <p:spPr bwMode="auto">
          <a:xfrm>
            <a:off x="4024306" y="3714752"/>
            <a:ext cx="5808374" cy="285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3 Metin kutusu"/>
          <p:cNvSpPr txBox="1">
            <a:spLocks noChangeArrowheads="1"/>
          </p:cNvSpPr>
          <p:nvPr/>
        </p:nvSpPr>
        <p:spPr bwMode="auto">
          <a:xfrm>
            <a:off x="0" y="0"/>
            <a:ext cx="9906000" cy="400050"/>
          </a:xfrm>
          <a:prstGeom prst="rect">
            <a:avLst/>
          </a:prstGeom>
          <a:noFill/>
          <a:ln w="9525">
            <a:noFill/>
            <a:miter lim="800000"/>
            <a:headEnd/>
            <a:tailEnd/>
          </a:ln>
        </p:spPr>
        <p:txBody>
          <a:bodyPr>
            <a:spAutoFit/>
          </a:bodyPr>
          <a:lstStyle/>
          <a:p>
            <a:pPr algn="ctr"/>
            <a:r>
              <a:rPr lang="tr-TR" sz="2000" b="1">
                <a:solidFill>
                  <a:srgbClr val="0000FF"/>
                </a:solidFill>
              </a:rPr>
              <a:t>14-İYİLİĞİ TERCİH ETME, İNTİKAM YOLUNA GİTMEME</a:t>
            </a:r>
          </a:p>
        </p:txBody>
      </p:sp>
      <p:pic>
        <p:nvPicPr>
          <p:cNvPr id="5" name="4 Resim" descr="iyilik-ve-kotuluk.jpg"/>
          <p:cNvPicPr>
            <a:picLocks noChangeAspect="1"/>
          </p:cNvPicPr>
          <p:nvPr/>
        </p:nvPicPr>
        <p:blipFill>
          <a:blip r:embed="rId2" cstate="print"/>
          <a:srcRect t="25931"/>
          <a:stretch>
            <a:fillRect/>
          </a:stretch>
        </p:blipFill>
        <p:spPr>
          <a:xfrm>
            <a:off x="2244309" y="357166"/>
            <a:ext cx="4772647"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140" name="Picture 4" descr="http://img22.imageshack.us/img22/4065/komsuhukukunariayetkoms.bmp">
            <a:hlinkClick r:id="rId3"/>
          </p:cNvPr>
          <p:cNvPicPr>
            <a:picLocks noChangeAspect="1" noChangeArrowheads="1"/>
          </p:cNvPicPr>
          <p:nvPr/>
        </p:nvPicPr>
        <p:blipFill>
          <a:blip r:embed="rId4" cstate="print"/>
          <a:srcRect/>
          <a:stretch>
            <a:fillRect/>
          </a:stretch>
        </p:blipFill>
        <p:spPr bwMode="auto">
          <a:xfrm>
            <a:off x="594531" y="2890266"/>
            <a:ext cx="3816732" cy="3682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142" name="Picture 6" descr="http://foto.kanald.com.tr/FotoGaleriler/Galeriler/2012/12/21/Galeri211220122588/122.jpg">
            <a:hlinkClick r:id="rId5"/>
          </p:cNvPr>
          <p:cNvPicPr>
            <a:picLocks noChangeAspect="1" noChangeArrowheads="1"/>
          </p:cNvPicPr>
          <p:nvPr/>
        </p:nvPicPr>
        <p:blipFill>
          <a:blip r:embed="rId6" cstate="print"/>
          <a:srcRect l="5915" t="32006" r="2894" b="39396"/>
          <a:stretch>
            <a:fillRect/>
          </a:stretch>
        </p:blipFill>
        <p:spPr bwMode="auto">
          <a:xfrm>
            <a:off x="4720826" y="2786058"/>
            <a:ext cx="4566114"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144" name="Picture 8" descr="http://sphotos-e.ak.fbcdn.net/hphotos-ak-prn1/59626_10152220741775531_558401405_n.jpg">
            <a:hlinkClick r:id="rId7"/>
          </p:cNvPr>
          <p:cNvPicPr>
            <a:picLocks noChangeAspect="1" noChangeArrowheads="1"/>
          </p:cNvPicPr>
          <p:nvPr/>
        </p:nvPicPr>
        <p:blipFill>
          <a:blip r:embed="rId8" cstate="print"/>
          <a:srcRect/>
          <a:stretch>
            <a:fillRect/>
          </a:stretch>
        </p:blipFill>
        <p:spPr bwMode="auto">
          <a:xfrm>
            <a:off x="4720827" y="3929088"/>
            <a:ext cx="4502724" cy="285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4 Metin kutusu"/>
          <p:cNvSpPr txBox="1">
            <a:spLocks noChangeArrowheads="1"/>
          </p:cNvSpPr>
          <p:nvPr/>
        </p:nvSpPr>
        <p:spPr bwMode="auto">
          <a:xfrm>
            <a:off x="0" y="71438"/>
            <a:ext cx="9906000" cy="400050"/>
          </a:xfrm>
          <a:prstGeom prst="rect">
            <a:avLst/>
          </a:prstGeom>
          <a:noFill/>
          <a:ln w="9525">
            <a:noFill/>
            <a:miter lim="800000"/>
            <a:headEnd/>
            <a:tailEnd/>
          </a:ln>
        </p:spPr>
        <p:txBody>
          <a:bodyPr>
            <a:spAutoFit/>
          </a:bodyPr>
          <a:lstStyle/>
          <a:p>
            <a:pPr algn="ctr"/>
            <a:r>
              <a:rPr lang="tr-TR" sz="2000" b="1">
                <a:solidFill>
                  <a:srgbClr val="0000FF"/>
                </a:solidFill>
              </a:rPr>
              <a:t>15- YERİNDE MÜDAHALE ETME</a:t>
            </a:r>
          </a:p>
        </p:txBody>
      </p:sp>
      <p:pic>
        <p:nvPicPr>
          <p:cNvPr id="90114" name="Picture 2" descr="http://3.bp.blogspot.com/-FNeFUmIAlAM/UBe_5KZ5-9I/AAAAAAAAAPc/-W8SUKSHscY/s1600/y-mudahale.PNG">
            <a:hlinkClick r:id="rId2"/>
          </p:cNvPr>
          <p:cNvPicPr>
            <a:picLocks noChangeAspect="1" noChangeArrowheads="1"/>
          </p:cNvPicPr>
          <p:nvPr/>
        </p:nvPicPr>
        <p:blipFill>
          <a:blip r:embed="rId3" cstate="print"/>
          <a:srcRect/>
          <a:stretch>
            <a:fillRect/>
          </a:stretch>
        </p:blipFill>
        <p:spPr bwMode="auto">
          <a:xfrm>
            <a:off x="1377579" y="500043"/>
            <a:ext cx="7367588" cy="1171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0116" name="Picture 4" descr="http://icdn.posta.com.tr/editor/HD/6/6/2012/fft2mm1049402.jpg">
            <a:hlinkClick r:id="rId4"/>
          </p:cNvPr>
          <p:cNvPicPr>
            <a:picLocks noChangeAspect="1" noChangeArrowheads="1"/>
          </p:cNvPicPr>
          <p:nvPr/>
        </p:nvPicPr>
        <p:blipFill>
          <a:blip r:embed="rId5" cstate="print"/>
          <a:srcRect/>
          <a:stretch>
            <a:fillRect/>
          </a:stretch>
        </p:blipFill>
        <p:spPr bwMode="auto">
          <a:xfrm>
            <a:off x="1470397" y="1785927"/>
            <a:ext cx="7197379" cy="2459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0118" name="Picture 6" descr="http://cdn.internethaber.com/news/263559.jpg">
            <a:hlinkClick r:id="rId6"/>
          </p:cNvPr>
          <p:cNvPicPr>
            <a:picLocks noChangeAspect="1" noChangeArrowheads="1"/>
          </p:cNvPicPr>
          <p:nvPr/>
        </p:nvPicPr>
        <p:blipFill>
          <a:blip r:embed="rId7" cstate="print"/>
          <a:srcRect/>
          <a:stretch>
            <a:fillRect/>
          </a:stretch>
        </p:blipFill>
        <p:spPr bwMode="auto">
          <a:xfrm>
            <a:off x="1470397" y="4391764"/>
            <a:ext cx="3327821" cy="2339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0120" name="Picture 8" descr="http://subi.milliyet.com.tr/MilliyetMizah/600xMax/2010/07/09/Psikolojik_baski__80d27.jpg">
            <a:hlinkClick r:id="rId8"/>
          </p:cNvPr>
          <p:cNvPicPr>
            <a:picLocks noChangeAspect="1" noChangeArrowheads="1"/>
          </p:cNvPicPr>
          <p:nvPr/>
        </p:nvPicPr>
        <p:blipFill>
          <a:blip r:embed="rId9" cstate="print"/>
          <a:srcRect/>
          <a:stretch>
            <a:fillRect/>
          </a:stretch>
        </p:blipFill>
        <p:spPr bwMode="auto">
          <a:xfrm>
            <a:off x="5030391" y="4357694"/>
            <a:ext cx="3637385" cy="2398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6326" name="Picture 2" descr="http://www.siverekgenclik.com/resimler/2/9174.jpg">
            <a:hlinkClick r:id="rId10"/>
          </p:cNvPr>
          <p:cNvPicPr>
            <a:picLocks noChangeAspect="1" noChangeArrowheads="1"/>
          </p:cNvPicPr>
          <p:nvPr/>
        </p:nvPicPr>
        <p:blipFill>
          <a:blip r:embed="rId11"/>
          <a:srcRect/>
          <a:stretch>
            <a:fillRect/>
          </a:stretch>
        </p:blipFill>
        <p:spPr bwMode="auto">
          <a:xfrm>
            <a:off x="5494338" y="5715000"/>
            <a:ext cx="542925" cy="506413"/>
          </a:xfrm>
          <a:prstGeom prst="rect">
            <a:avLst/>
          </a:prstGeom>
          <a:noFill/>
          <a:ln w="9525">
            <a:noFill/>
            <a:miter lim="800000"/>
            <a:headEnd/>
            <a:tailEnd/>
          </a:ln>
        </p:spPr>
      </p:pic>
      <p:pic>
        <p:nvPicPr>
          <p:cNvPr id="56327" name="Picture 2" descr="http://www.siverekgenclik.com/resimler/2/9174.jpg">
            <a:hlinkClick r:id="rId10"/>
          </p:cNvPr>
          <p:cNvPicPr>
            <a:picLocks noChangeAspect="1" noChangeArrowheads="1"/>
          </p:cNvPicPr>
          <p:nvPr/>
        </p:nvPicPr>
        <p:blipFill>
          <a:blip r:embed="rId11"/>
          <a:srcRect/>
          <a:stretch>
            <a:fillRect/>
          </a:stretch>
        </p:blipFill>
        <p:spPr bwMode="auto">
          <a:xfrm>
            <a:off x="6113463" y="5715000"/>
            <a:ext cx="542925" cy="50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5CAE992-96FA-4AAF-A936-EFE14E4C3165}" type="slidenum">
              <a:rPr lang="tr-TR" smtClean="0">
                <a:latin typeface="Arial" charset="0"/>
                <a:cs typeface="Arial" charset="0"/>
              </a:rPr>
              <a:pPr/>
              <a:t>49</a:t>
            </a:fld>
            <a:endParaRPr lang="tr-TR" smtClean="0">
              <a:latin typeface="Arial" charset="0"/>
              <a:cs typeface="Arial" charset="0"/>
            </a:endParaRPr>
          </a:p>
        </p:txBody>
      </p:sp>
      <p:pic>
        <p:nvPicPr>
          <p:cNvPr id="6" name="5 Resim" descr="740946_4711807187032_1659199999_o.jpg"/>
          <p:cNvPicPr>
            <a:picLocks noChangeAspect="1"/>
          </p:cNvPicPr>
          <p:nvPr/>
        </p:nvPicPr>
        <p:blipFill>
          <a:blip r:embed="rId2" cstate="print"/>
          <a:stretch>
            <a:fillRect/>
          </a:stretch>
        </p:blipFill>
        <p:spPr>
          <a:xfrm>
            <a:off x="992560" y="1052736"/>
            <a:ext cx="7992888" cy="5691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noChangeArrowheads="1"/>
          </p:cNvPicPr>
          <p:nvPr/>
        </p:nvPicPr>
        <p:blipFill>
          <a:blip r:embed="rId2"/>
          <a:srcRect/>
          <a:stretch>
            <a:fillRect/>
          </a:stretch>
        </p:blipFill>
        <p:spPr bwMode="auto">
          <a:xfrm>
            <a:off x="2881313" y="1428750"/>
            <a:ext cx="3857625" cy="5173663"/>
          </a:xfrm>
          <a:prstGeom prst="rect">
            <a:avLst/>
          </a:prstGeom>
          <a:noFill/>
          <a:ln w="9525">
            <a:noFill/>
            <a:miter lim="800000"/>
            <a:headEnd/>
            <a:tailEnd/>
          </a:ln>
        </p:spPr>
      </p:pic>
      <p:sp>
        <p:nvSpPr>
          <p:cNvPr id="12290"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Dikdörtgen"/>
          <p:cNvSpPr>
            <a:spLocks noChangeArrowheads="1"/>
          </p:cNvSpPr>
          <p:nvPr/>
        </p:nvSpPr>
        <p:spPr bwMode="auto">
          <a:xfrm>
            <a:off x="1381125" y="0"/>
            <a:ext cx="7643813" cy="830263"/>
          </a:xfrm>
          <a:prstGeom prst="rect">
            <a:avLst/>
          </a:prstGeom>
          <a:noFill/>
          <a:ln w="9525">
            <a:noFill/>
            <a:miter lim="800000"/>
            <a:headEnd/>
            <a:tailEnd/>
          </a:ln>
        </p:spPr>
        <p:txBody>
          <a:bodyPr>
            <a:spAutoFit/>
          </a:bodyPr>
          <a:lstStyle/>
          <a:p>
            <a:pPr algn="ctr"/>
            <a:r>
              <a:rPr lang="tr-TR" sz="2800"/>
              <a:t>METEOROLOJİ GENEL MÜDÜRLÜĞÜ</a:t>
            </a:r>
            <a:br>
              <a:rPr lang="tr-TR" sz="2800"/>
            </a:br>
            <a:r>
              <a:rPr lang="tr-TR" sz="2000"/>
              <a:t>İnsan Kaynakları Ve Eğitim Dairesi Başkanlığı </a:t>
            </a:r>
          </a:p>
        </p:txBody>
      </p:sp>
      <p:sp>
        <p:nvSpPr>
          <p:cNvPr id="3" name="Rectangle 3"/>
          <p:cNvSpPr txBox="1">
            <a:spLocks noChangeArrowheads="1"/>
          </p:cNvSpPr>
          <p:nvPr/>
        </p:nvSpPr>
        <p:spPr>
          <a:xfrm>
            <a:off x="0" y="1571625"/>
            <a:ext cx="9906000" cy="4646613"/>
          </a:xfrm>
          <a:prstGeom prst="rect">
            <a:avLst/>
          </a:prstGeom>
        </p:spPr>
        <p:txBody>
          <a:bodyPr/>
          <a:lstStyle/>
          <a:p>
            <a:pPr marL="342900" indent="-342900" algn="just" eaLnBrk="0" hangingPunct="0">
              <a:spcBef>
                <a:spcPct val="20000"/>
              </a:spcBef>
              <a:buFont typeface="Arial" charset="0"/>
              <a:buChar char="•"/>
              <a:defRPr/>
            </a:pPr>
            <a:endParaRPr lang="tr-TR" sz="2800" dirty="0">
              <a:latin typeface="+mn-lt"/>
              <a:cs typeface="+mn-cs"/>
            </a:endParaRPr>
          </a:p>
          <a:p>
            <a:pPr marL="342900" indent="-342900" algn="just" eaLnBrk="0" hangingPunct="0">
              <a:spcBef>
                <a:spcPct val="20000"/>
              </a:spcBef>
              <a:buFont typeface="Wingdings" pitchFamily="2" charset="2"/>
              <a:buChar char="v"/>
              <a:defRPr/>
            </a:pPr>
            <a:endParaRPr lang="tr-TR" sz="3200" dirty="0">
              <a:latin typeface="+mn-lt"/>
              <a:cs typeface="+mn-cs"/>
            </a:endParaRPr>
          </a:p>
          <a:p>
            <a:pPr marL="342900" indent="-342900" eaLnBrk="0" hangingPunct="0">
              <a:spcBef>
                <a:spcPct val="20000"/>
              </a:spcBef>
              <a:buFont typeface="Arial" charset="0"/>
              <a:buChar char="•"/>
              <a:defRPr/>
            </a:pPr>
            <a:endParaRPr lang="tr-TR" sz="3200" dirty="0">
              <a:latin typeface="+mn-lt"/>
              <a:cs typeface="+mn-cs"/>
            </a:endParaRPr>
          </a:p>
        </p:txBody>
      </p:sp>
      <p:pic>
        <p:nvPicPr>
          <p:cNvPr id="58371" name="Picture 2" descr="http://kuranikerimduvarkagitlari.files.wordpress.com/2011/12/rad_suresi_ayet-11-bir-toplum-kendini-degistirmedikce-allah-onlarin-halini-degistirmez.jpg"/>
          <p:cNvPicPr>
            <a:picLocks noChangeAspect="1" noChangeArrowheads="1"/>
          </p:cNvPicPr>
          <p:nvPr/>
        </p:nvPicPr>
        <p:blipFill>
          <a:blip r:embed="rId2"/>
          <a:srcRect/>
          <a:stretch>
            <a:fillRect/>
          </a:stretch>
        </p:blipFill>
        <p:spPr bwMode="auto">
          <a:xfrm>
            <a:off x="1208088" y="1125538"/>
            <a:ext cx="7993062" cy="566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Dikdörtgen"/>
          <p:cNvSpPr>
            <a:spLocks noChangeArrowheads="1"/>
          </p:cNvSpPr>
          <p:nvPr/>
        </p:nvSpPr>
        <p:spPr bwMode="auto">
          <a:xfrm>
            <a:off x="1381125" y="428625"/>
            <a:ext cx="7643813" cy="830263"/>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
        <p:nvSpPr>
          <p:cNvPr id="4" name="3 Metin kutusu"/>
          <p:cNvSpPr txBox="1"/>
          <p:nvPr/>
        </p:nvSpPr>
        <p:spPr>
          <a:xfrm>
            <a:off x="0" y="2143126"/>
            <a:ext cx="9906000" cy="44165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3" tIns="45716" rIns="91433" bIns="45716">
            <a:spAutoFit/>
          </a:bodyPr>
          <a:lstStyle/>
          <a:p>
            <a:pPr algn="ctr">
              <a:defRPr/>
            </a:pPr>
            <a:endParaRPr lang="tr-TR" sz="2700" dirty="0">
              <a:latin typeface="Arial" pitchFamily="34" charset="0"/>
              <a:cs typeface="Arial" pitchFamily="34" charset="0"/>
            </a:endParaRPr>
          </a:p>
          <a:p>
            <a:pPr algn="ctr">
              <a:defRPr/>
            </a:pPr>
            <a:r>
              <a:rPr lang="tr-TR" sz="2800" dirty="0">
                <a:solidFill>
                  <a:srgbClr val="FF0000"/>
                </a:solidFill>
                <a:effectLst>
                  <a:outerShdw blurRad="38100" dist="38100" dir="2700000" algn="tl">
                    <a:srgbClr val="000000">
                      <a:alpha val="43137"/>
                    </a:srgbClr>
                  </a:outerShdw>
                </a:effectLst>
                <a:latin typeface="Arial" pitchFamily="34" charset="0"/>
                <a:cs typeface="Arial" pitchFamily="34" charset="0"/>
              </a:rPr>
              <a:t>TEŞEKKÜR EDERİM</a:t>
            </a:r>
          </a:p>
          <a:p>
            <a:pPr algn="ctr">
              <a:defRPr/>
            </a:pPr>
            <a:endPar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r>
              <a:rPr lang="tr-TR" sz="2700" dirty="0">
                <a:latin typeface="Arial" pitchFamily="34" charset="0"/>
                <a:cs typeface="Arial" pitchFamily="34" charset="0"/>
              </a:rPr>
              <a:t>Ayhan DEMİRYÜREK</a:t>
            </a:r>
          </a:p>
          <a:p>
            <a:pPr algn="ctr">
              <a:defRPr/>
            </a:pPr>
            <a:r>
              <a:rPr lang="tr-TR" sz="2700" dirty="0">
                <a:latin typeface="Arial" pitchFamily="34" charset="0"/>
                <a:cs typeface="Arial" pitchFamily="34" charset="0"/>
              </a:rPr>
              <a:t>Daire Başkanı</a:t>
            </a: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endParaRPr lang="tr-TR" sz="2700" dirty="0">
              <a:latin typeface="Arial" pitchFamily="34" charset="0"/>
              <a:cs typeface="Arial" pitchFamily="34" charset="0"/>
            </a:endParaRPr>
          </a:p>
          <a:p>
            <a:pPr algn="ctr">
              <a:defRPr/>
            </a:pPr>
            <a:r>
              <a:rPr lang="tr-TR" sz="2000" dirty="0">
                <a:solidFill>
                  <a:srgbClr val="0000FF"/>
                </a:solidFill>
                <a:latin typeface="Arial" pitchFamily="34" charset="0"/>
                <a:cs typeface="Arial" pitchFamily="34" charset="0"/>
              </a:rPr>
              <a:t>15-19 NİSAN 2013</a:t>
            </a:r>
            <a:endParaRPr lang="tr-TR" sz="2000" dirty="0">
              <a:solidFill>
                <a:srgbClr val="0000FF"/>
              </a:solidFill>
              <a:latin typeface="Arial" pitchFamily="34" charset="0"/>
              <a:cs typeface="Arial" pitchFamily="34" charset="0"/>
            </a:endParaRPr>
          </a:p>
          <a:p>
            <a:pPr algn="ctr">
              <a:defRPr/>
            </a:pPr>
            <a:r>
              <a:rPr lang="tr-TR" sz="2000" dirty="0">
                <a:solidFill>
                  <a:srgbClr val="0000FF"/>
                </a:solidFill>
                <a:latin typeface="Arial" pitchFamily="34" charset="0"/>
                <a:cs typeface="Arial" pitchFamily="34" charset="0"/>
              </a:rPr>
              <a:t>ANTALYA</a:t>
            </a:r>
            <a:endParaRPr lang="tr-TR" sz="2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849313" y="1268413"/>
            <a:ext cx="3857625" cy="5295900"/>
          </a:xfrm>
          <a:prstGeom prst="rect">
            <a:avLst/>
          </a:prstGeom>
          <a:noFill/>
          <a:ln w="9525">
            <a:noFill/>
            <a:miter lim="800000"/>
            <a:headEnd/>
            <a:tailEnd/>
          </a:ln>
        </p:spPr>
      </p:pic>
      <p:pic>
        <p:nvPicPr>
          <p:cNvPr id="13314" name="Picture 3"/>
          <p:cNvPicPr>
            <a:picLocks noChangeAspect="1" noChangeArrowheads="1"/>
          </p:cNvPicPr>
          <p:nvPr/>
        </p:nvPicPr>
        <p:blipFill>
          <a:blip r:embed="rId3"/>
          <a:srcRect/>
          <a:stretch>
            <a:fillRect/>
          </a:stretch>
        </p:blipFill>
        <p:spPr bwMode="auto">
          <a:xfrm>
            <a:off x="4806950" y="2565400"/>
            <a:ext cx="4497388" cy="2447925"/>
          </a:xfrm>
          <a:prstGeom prst="rect">
            <a:avLst/>
          </a:prstGeom>
          <a:noFill/>
          <a:ln w="9525">
            <a:noFill/>
            <a:miter lim="800000"/>
            <a:headEnd/>
            <a:tailEnd/>
          </a:ln>
        </p:spPr>
      </p:pic>
      <p:sp>
        <p:nvSpPr>
          <p:cNvPr id="13315"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415925" y="1428750"/>
            <a:ext cx="3894138" cy="5122863"/>
          </a:xfrm>
          <a:prstGeom prst="rect">
            <a:avLst/>
          </a:prstGeom>
          <a:noFill/>
          <a:ln w="9525">
            <a:noFill/>
            <a:miter lim="800000"/>
            <a:headEnd/>
            <a:tailEnd/>
          </a:ln>
        </p:spPr>
      </p:pic>
      <p:pic>
        <p:nvPicPr>
          <p:cNvPr id="14338" name="Picture 3"/>
          <p:cNvPicPr>
            <a:picLocks noChangeAspect="1" noChangeArrowheads="1"/>
          </p:cNvPicPr>
          <p:nvPr/>
        </p:nvPicPr>
        <p:blipFill>
          <a:blip r:embed="rId3"/>
          <a:srcRect/>
          <a:stretch>
            <a:fillRect/>
          </a:stretch>
        </p:blipFill>
        <p:spPr bwMode="auto">
          <a:xfrm>
            <a:off x="4595813" y="2857500"/>
            <a:ext cx="4954587" cy="1784350"/>
          </a:xfrm>
          <a:prstGeom prst="rect">
            <a:avLst/>
          </a:prstGeom>
          <a:noFill/>
          <a:ln w="9525">
            <a:noFill/>
            <a:miter lim="800000"/>
            <a:headEnd/>
            <a:tailEnd/>
          </a:ln>
        </p:spPr>
      </p:pic>
      <p:sp>
        <p:nvSpPr>
          <p:cNvPr id="14339"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704850" y="1252538"/>
            <a:ext cx="3602038" cy="4984750"/>
          </a:xfrm>
          <a:prstGeom prst="rect">
            <a:avLst/>
          </a:prstGeom>
          <a:noFill/>
          <a:ln w="9525">
            <a:noFill/>
            <a:miter lim="800000"/>
            <a:headEnd/>
            <a:tailEnd/>
          </a:ln>
        </p:spPr>
      </p:pic>
      <p:pic>
        <p:nvPicPr>
          <p:cNvPr id="15362" name="Picture 3"/>
          <p:cNvPicPr>
            <a:picLocks noChangeAspect="1" noChangeArrowheads="1"/>
          </p:cNvPicPr>
          <p:nvPr/>
        </p:nvPicPr>
        <p:blipFill>
          <a:blip r:embed="rId3"/>
          <a:srcRect/>
          <a:stretch>
            <a:fillRect/>
          </a:stretch>
        </p:blipFill>
        <p:spPr bwMode="auto">
          <a:xfrm>
            <a:off x="4737100" y="1273175"/>
            <a:ext cx="5040313" cy="1544638"/>
          </a:xfrm>
          <a:prstGeom prst="rect">
            <a:avLst/>
          </a:prstGeom>
          <a:noFill/>
          <a:ln w="9525">
            <a:noFill/>
            <a:miter lim="800000"/>
            <a:headEnd/>
            <a:tailEnd/>
          </a:ln>
        </p:spPr>
      </p:pic>
      <p:sp>
        <p:nvSpPr>
          <p:cNvPr id="15363" name="3 Dikdörtgen"/>
          <p:cNvSpPr>
            <a:spLocks noChangeArrowheads="1"/>
          </p:cNvSpPr>
          <p:nvPr/>
        </p:nvSpPr>
        <p:spPr bwMode="auto">
          <a:xfrm>
            <a:off x="4737100" y="2636838"/>
            <a:ext cx="4953000" cy="3970337"/>
          </a:xfrm>
          <a:prstGeom prst="rect">
            <a:avLst/>
          </a:prstGeom>
          <a:noFill/>
          <a:ln w="9525">
            <a:noFill/>
            <a:miter lim="800000"/>
            <a:headEnd/>
            <a:tailEnd/>
          </a:ln>
        </p:spPr>
        <p:txBody>
          <a:bodyPr>
            <a:spAutoFit/>
          </a:bodyPr>
          <a:lstStyle/>
          <a:p>
            <a:pPr algn="ctr"/>
            <a:r>
              <a:rPr lang="tr-TR">
                <a:solidFill>
                  <a:srgbClr val="FF0000"/>
                </a:solidFill>
              </a:rPr>
              <a:t/>
            </a:r>
            <a:br>
              <a:rPr lang="tr-TR">
                <a:solidFill>
                  <a:srgbClr val="FF0000"/>
                </a:solidFill>
              </a:rPr>
            </a:br>
            <a:r>
              <a:rPr lang="tr-TR" sz="1600" b="1">
                <a:solidFill>
                  <a:srgbClr val="FF0000"/>
                </a:solidFill>
              </a:rPr>
              <a:t>MİSYONUMUZ</a:t>
            </a:r>
          </a:p>
          <a:p>
            <a:pPr algn="just"/>
            <a:endParaRPr lang="tr-TR" sz="1600" b="1"/>
          </a:p>
          <a:p>
            <a:pPr algn="just"/>
            <a:r>
              <a:rPr lang="tr-TR" sz="1600"/>
              <a:t>Meteorolojik olayları ve iklimi sürekli izleyerek yorumlamak ve ilgililerle neticeleri paylaşmak; tüm sektörler ve vatandaşlar için can ve mal güvenliğini, hayat kalitesini artırıcı, kaliteli, kesintisiz ve güvenilir meteorolojik hizmetler sunmak.</a:t>
            </a:r>
          </a:p>
          <a:p>
            <a:pPr algn="just"/>
            <a:endParaRPr lang="tr-TR" sz="1600"/>
          </a:p>
          <a:p>
            <a:pPr algn="ctr"/>
            <a:r>
              <a:rPr lang="tr-TR" sz="1600" b="1">
                <a:solidFill>
                  <a:srgbClr val="FF0000"/>
                </a:solidFill>
              </a:rPr>
              <a:t>VİZYONUMUZ</a:t>
            </a:r>
          </a:p>
          <a:p>
            <a:pPr algn="just"/>
            <a:endParaRPr lang="tr-TR" sz="1600" b="1"/>
          </a:p>
          <a:p>
            <a:pPr algn="just"/>
            <a:r>
              <a:rPr lang="tr-TR" sz="1600"/>
              <a:t>Sürekli iyileştirme düşüncesiyle meteorolojik hizmetleri bilimsel ve teknolojik gelişmeler ışığında, uluslararası standartlarda, kaliteli, hızlı, kesintisiz ve güvenilir bir biçimde sunan, bölgesinde lider bir kurum olmak.</a:t>
            </a:r>
          </a:p>
        </p:txBody>
      </p:sp>
      <p:sp>
        <p:nvSpPr>
          <p:cNvPr id="15364" name="1 Dikdörtgen"/>
          <p:cNvSpPr>
            <a:spLocks noChangeArrowheads="1"/>
          </p:cNvSpPr>
          <p:nvPr/>
        </p:nvSpPr>
        <p:spPr bwMode="auto">
          <a:xfrm>
            <a:off x="1058863" y="455613"/>
            <a:ext cx="7645400" cy="830262"/>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sp>
        <p:nvSpPr>
          <p:cNvPr id="15365" name="5 Metin kutusu"/>
          <p:cNvSpPr txBox="1">
            <a:spLocks noChangeArrowheads="1"/>
          </p:cNvSpPr>
          <p:nvPr/>
        </p:nvSpPr>
        <p:spPr bwMode="auto">
          <a:xfrm>
            <a:off x="344488" y="6330950"/>
            <a:ext cx="4392612" cy="338138"/>
          </a:xfrm>
          <a:prstGeom prst="rect">
            <a:avLst/>
          </a:prstGeom>
          <a:noFill/>
          <a:ln w="9525">
            <a:noFill/>
            <a:miter lim="800000"/>
            <a:headEnd/>
            <a:tailEnd/>
          </a:ln>
        </p:spPr>
        <p:txBody>
          <a:bodyPr>
            <a:spAutoFit/>
          </a:bodyPr>
          <a:lstStyle/>
          <a:p>
            <a:pPr algn="ctr"/>
            <a:r>
              <a:rPr lang="tr-TR" sz="1600" b="1">
                <a:solidFill>
                  <a:srgbClr val="0000CC"/>
                </a:solidFill>
              </a:rPr>
              <a:t>İKEDB’NIN MİSYON VE VİZYONU NEDİR?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t="815" b="10609"/>
          <a:stretch>
            <a:fillRect/>
          </a:stretch>
        </p:blipFill>
        <p:spPr bwMode="auto">
          <a:xfrm>
            <a:off x="415925" y="981075"/>
            <a:ext cx="3808413" cy="4464050"/>
          </a:xfrm>
          <a:prstGeom prst="rect">
            <a:avLst/>
          </a:prstGeom>
          <a:noFill/>
          <a:ln w="9525">
            <a:noFill/>
            <a:miter lim="800000"/>
            <a:headEnd/>
            <a:tailEnd/>
          </a:ln>
        </p:spPr>
      </p:pic>
      <p:pic>
        <p:nvPicPr>
          <p:cNvPr id="16386" name="Picture 3"/>
          <p:cNvPicPr>
            <a:picLocks noChangeAspect="1" noChangeArrowheads="1"/>
          </p:cNvPicPr>
          <p:nvPr/>
        </p:nvPicPr>
        <p:blipFill>
          <a:blip r:embed="rId3"/>
          <a:srcRect/>
          <a:stretch>
            <a:fillRect/>
          </a:stretch>
        </p:blipFill>
        <p:spPr bwMode="auto">
          <a:xfrm>
            <a:off x="4745038" y="4964113"/>
            <a:ext cx="4672012" cy="1489075"/>
          </a:xfrm>
          <a:prstGeom prst="rect">
            <a:avLst/>
          </a:prstGeom>
          <a:noFill/>
          <a:ln w="9525">
            <a:noFill/>
            <a:miter lim="800000"/>
            <a:headEnd/>
            <a:tailEnd/>
          </a:ln>
        </p:spPr>
      </p:pic>
      <p:pic>
        <p:nvPicPr>
          <p:cNvPr id="16387" name="Picture 4"/>
          <p:cNvPicPr>
            <a:picLocks noChangeAspect="1" noChangeArrowheads="1"/>
          </p:cNvPicPr>
          <p:nvPr/>
        </p:nvPicPr>
        <p:blipFill>
          <a:blip r:embed="rId4"/>
          <a:srcRect/>
          <a:stretch>
            <a:fillRect/>
          </a:stretch>
        </p:blipFill>
        <p:spPr bwMode="auto">
          <a:xfrm>
            <a:off x="4745038" y="1068388"/>
            <a:ext cx="4672012" cy="2720975"/>
          </a:xfrm>
          <a:prstGeom prst="rect">
            <a:avLst/>
          </a:prstGeom>
          <a:noFill/>
          <a:ln w="9525">
            <a:noFill/>
            <a:miter lim="800000"/>
            <a:headEnd/>
            <a:tailEnd/>
          </a:ln>
        </p:spPr>
      </p:pic>
      <p:pic>
        <p:nvPicPr>
          <p:cNvPr id="16388" name="Picture 5"/>
          <p:cNvPicPr>
            <a:picLocks noChangeAspect="1" noChangeArrowheads="1"/>
          </p:cNvPicPr>
          <p:nvPr/>
        </p:nvPicPr>
        <p:blipFill>
          <a:blip r:embed="rId5"/>
          <a:srcRect/>
          <a:stretch>
            <a:fillRect/>
          </a:stretch>
        </p:blipFill>
        <p:spPr bwMode="auto">
          <a:xfrm>
            <a:off x="4621213" y="4127500"/>
            <a:ext cx="4868862" cy="596900"/>
          </a:xfrm>
          <a:prstGeom prst="rect">
            <a:avLst/>
          </a:prstGeom>
          <a:noFill/>
          <a:ln w="9525">
            <a:noFill/>
            <a:miter lim="800000"/>
            <a:headEnd/>
            <a:tailEnd/>
          </a:ln>
        </p:spPr>
      </p:pic>
      <p:pic>
        <p:nvPicPr>
          <p:cNvPr id="16389" name="Picture 6"/>
          <p:cNvPicPr>
            <a:picLocks noChangeAspect="1" noChangeArrowheads="1"/>
          </p:cNvPicPr>
          <p:nvPr/>
        </p:nvPicPr>
        <p:blipFill>
          <a:blip r:embed="rId6"/>
          <a:srcRect/>
          <a:stretch>
            <a:fillRect/>
          </a:stretch>
        </p:blipFill>
        <p:spPr bwMode="auto">
          <a:xfrm>
            <a:off x="631825" y="5445125"/>
            <a:ext cx="3649663" cy="1309688"/>
          </a:xfrm>
          <a:prstGeom prst="rect">
            <a:avLst/>
          </a:prstGeom>
          <a:noFill/>
          <a:ln w="9525">
            <a:noFill/>
            <a:miter lim="800000"/>
            <a:headEnd/>
            <a:tailEnd/>
          </a:ln>
        </p:spPr>
      </p:pic>
      <p:sp>
        <p:nvSpPr>
          <p:cNvPr id="16390" name="1 Dikdörtgen"/>
          <p:cNvSpPr>
            <a:spLocks noChangeArrowheads="1"/>
          </p:cNvSpPr>
          <p:nvPr/>
        </p:nvSpPr>
        <p:spPr bwMode="auto">
          <a:xfrm>
            <a:off x="1058863" y="142875"/>
            <a:ext cx="7645400" cy="830263"/>
          </a:xfrm>
          <a:prstGeom prst="rect">
            <a:avLst/>
          </a:prstGeom>
          <a:noFill/>
          <a:ln w="9525">
            <a:noFill/>
            <a:miter lim="800000"/>
            <a:headEnd/>
            <a:tailEnd/>
          </a:ln>
        </p:spPr>
        <p:txBody>
          <a:bodyPr lIns="91433" tIns="45716" rIns="91433" bIns="45716">
            <a:spAutoFit/>
          </a:bodyPr>
          <a:lstStyle/>
          <a:p>
            <a:pPr algn="ctr"/>
            <a:r>
              <a:rPr lang="tr-TR" sz="2800"/>
              <a:t>METEOROLOJİ GENEL MÜDÜRLÜĞÜ</a:t>
            </a:r>
            <a:br>
              <a:rPr lang="tr-TR" sz="2800"/>
            </a:br>
            <a:r>
              <a:rPr lang="tr-TR" sz="2000"/>
              <a:t>İnsan Kaynakları Ve Eğitim Dairesi Başkanlığı </a:t>
            </a:r>
          </a:p>
        </p:txBody>
      </p:sp>
      <p:cxnSp>
        <p:nvCxnSpPr>
          <p:cNvPr id="9" name="8 Düz Bağlayıcı"/>
          <p:cNvCxnSpPr/>
          <p:nvPr/>
        </p:nvCxnSpPr>
        <p:spPr>
          <a:xfrm>
            <a:off x="4745038" y="2781300"/>
            <a:ext cx="4672012" cy="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6878</TotalTime>
  <Words>826</Words>
  <Application>Microsoft Office PowerPoint</Application>
  <PresentationFormat>A4 Kağıt (210x297 mm)</PresentationFormat>
  <Paragraphs>177</Paragraphs>
  <Slides>51</Slides>
  <Notes>0</Notes>
  <HiddenSlides>0</HiddenSlides>
  <MMClips>0</MMClips>
  <ScaleCrop>false</ScaleCrop>
  <HeadingPairs>
    <vt:vector size="6" baseType="variant">
      <vt:variant>
        <vt:lpstr>Kullanılan Yazı Tipleri</vt:lpstr>
      </vt:variant>
      <vt:variant>
        <vt:i4>4</vt:i4>
      </vt:variant>
      <vt:variant>
        <vt:lpstr>Tasarım Şablonu</vt:lpstr>
      </vt:variant>
      <vt:variant>
        <vt:i4>3</vt:i4>
      </vt:variant>
      <vt:variant>
        <vt:lpstr>Slayt Başlıkları</vt:lpstr>
      </vt:variant>
      <vt:variant>
        <vt:i4>51</vt:i4>
      </vt:variant>
    </vt:vector>
  </HeadingPairs>
  <TitlesOfParts>
    <vt:vector size="58" baseType="lpstr">
      <vt:lpstr>Arial</vt:lpstr>
      <vt:lpstr>Calibri</vt:lpstr>
      <vt:lpstr>Times New Roman</vt:lpstr>
      <vt:lpstr>Wingdings</vt:lpstr>
      <vt:lpstr>Ofis Teması</vt:lpstr>
      <vt:lpstr>Ofis Teması</vt: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aören</cp:lastModifiedBy>
  <cp:revision>841</cp:revision>
  <dcterms:created xsi:type="dcterms:W3CDTF">2011-12-28T16:03:59Z</dcterms:created>
  <dcterms:modified xsi:type="dcterms:W3CDTF">2013-12-17T08:52:35Z</dcterms:modified>
</cp:coreProperties>
</file>